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2" r:id="rId14"/>
    <p:sldId id="271" r:id="rId15"/>
    <p:sldId id="270" r:id="rId16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013553" y="697484"/>
            <a:ext cx="5116893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D2533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9293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D2533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29293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365760"/>
          </a:xfrm>
          <a:custGeom>
            <a:avLst/>
            <a:gdLst/>
            <a:ahLst/>
            <a:cxnLst/>
            <a:rect l="l" t="t" r="r" b="b"/>
            <a:pathLst>
              <a:path w="9144000" h="365760">
                <a:moveTo>
                  <a:pt x="9144000" y="0"/>
                </a:moveTo>
                <a:lnTo>
                  <a:pt x="0" y="0"/>
                </a:lnTo>
                <a:lnTo>
                  <a:pt x="0" y="365760"/>
                </a:lnTo>
                <a:lnTo>
                  <a:pt x="9144000" y="365760"/>
                </a:lnTo>
                <a:lnTo>
                  <a:pt x="9144000" y="0"/>
                </a:lnTo>
                <a:close/>
              </a:path>
            </a:pathLst>
          </a:custGeom>
          <a:solidFill>
            <a:srgbClr val="93A2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571993" y="1691639"/>
            <a:ext cx="1270" cy="4709160"/>
          </a:xfrm>
          <a:custGeom>
            <a:avLst/>
            <a:gdLst/>
            <a:ahLst/>
            <a:cxnLst/>
            <a:rect l="l" t="t" r="r" b="b"/>
            <a:pathLst>
              <a:path w="1270" h="4709160">
                <a:moveTo>
                  <a:pt x="800" y="0"/>
                </a:moveTo>
                <a:lnTo>
                  <a:pt x="0" y="4709160"/>
                </a:lnTo>
              </a:path>
            </a:pathLst>
          </a:custGeom>
          <a:ln w="19049">
            <a:solidFill>
              <a:srgbClr val="D253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D2533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5940" y="1823561"/>
            <a:ext cx="3562350" cy="44697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D2533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833620" y="1823561"/>
            <a:ext cx="3515995" cy="44697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D2533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D2533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365760"/>
          </a:xfrm>
          <a:custGeom>
            <a:avLst/>
            <a:gdLst/>
            <a:ahLst/>
            <a:cxnLst/>
            <a:rect l="l" t="t" r="r" b="b"/>
            <a:pathLst>
              <a:path w="9144000" h="365760">
                <a:moveTo>
                  <a:pt x="9144000" y="0"/>
                </a:moveTo>
                <a:lnTo>
                  <a:pt x="0" y="0"/>
                </a:lnTo>
                <a:lnTo>
                  <a:pt x="0" y="365760"/>
                </a:lnTo>
                <a:lnTo>
                  <a:pt x="9144000" y="365760"/>
                </a:lnTo>
                <a:lnTo>
                  <a:pt x="9144000" y="0"/>
                </a:lnTo>
                <a:close/>
              </a:path>
            </a:pathLst>
          </a:custGeom>
          <a:solidFill>
            <a:srgbClr val="93A2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538988"/>
            <a:ext cx="7499350" cy="10220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D2533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5779" y="1854200"/>
            <a:ext cx="8092440" cy="41427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9293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uhs.taleo.net/careersection/ex3_uhdstu/jobdetail.ftl?job=STU001166&amp;tz=GMT-06%3A00&amp;tzname=America%2FChicago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sprogram@uhd.edu" TargetMode="External"/><Relationship Id="rId2" Type="http://schemas.openxmlformats.org/officeDocument/2006/relationships/hyperlink" Target="https://uhs.taleo.net/careersection/ex3_uhdstu/jobdetail.ftl?job=STU001166&amp;tz=GMT-06%3A00&amp;tzname=America%2FChicago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uhd.edu/si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mailto:kailitih@uhd.edu" TargetMode="External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800" y="3398520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4">
                <a:moveTo>
                  <a:pt x="0" y="0"/>
                </a:moveTo>
                <a:lnTo>
                  <a:pt x="7848600" y="1587"/>
                </a:lnTo>
              </a:path>
            </a:pathLst>
          </a:custGeom>
          <a:ln w="19050">
            <a:solidFill>
              <a:srgbClr val="D253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65306" y="1394840"/>
            <a:ext cx="608711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8590" marR="5080" indent="-136525">
              <a:lnSpc>
                <a:spcPct val="100000"/>
              </a:lnSpc>
              <a:spcBef>
                <a:spcPts val="100"/>
              </a:spcBef>
            </a:pPr>
            <a:r>
              <a: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KEY FACTS ABOUT</a:t>
            </a:r>
            <a:r>
              <a:rPr lang="en-US" sz="4800" b="1" spc="-190" dirty="0"/>
              <a:t>: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8600" y="2564781"/>
            <a:ext cx="85344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345" algn="ctr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masis MT Pro Black" panose="02040A04050005020304" pitchFamily="18" charset="0"/>
                <a:cs typeface="Arial"/>
              </a:rPr>
              <a:t>SUPPLEMENTAL INSTRUCTION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1993" y="1691639"/>
            <a:ext cx="1270" cy="4709160"/>
          </a:xfrm>
          <a:custGeom>
            <a:avLst/>
            <a:gdLst/>
            <a:ahLst/>
            <a:cxnLst/>
            <a:rect l="l" t="t" r="r" b="b"/>
            <a:pathLst>
              <a:path w="1270" h="4709160">
                <a:moveTo>
                  <a:pt x="800" y="0"/>
                </a:moveTo>
                <a:lnTo>
                  <a:pt x="0" y="4709160"/>
                </a:lnTo>
              </a:path>
            </a:pathLst>
          </a:custGeom>
          <a:ln w="19049">
            <a:solidFill>
              <a:srgbClr val="D253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0561" rIns="0" bIns="0" rtlCol="0">
            <a:spAutoFit/>
          </a:bodyPr>
          <a:lstStyle/>
          <a:p>
            <a:pPr marL="2613025">
              <a:lnSpc>
                <a:spcPct val="100000"/>
              </a:lnSpc>
              <a:spcBef>
                <a:spcPts val="95"/>
              </a:spcBef>
            </a:pPr>
            <a:r>
              <a:rPr sz="4000" spc="-114" dirty="0"/>
              <a:t>Benefits</a:t>
            </a:r>
            <a:r>
              <a:rPr sz="4000" spc="-195" dirty="0"/>
              <a:t> </a:t>
            </a:r>
            <a:r>
              <a:rPr sz="4000" spc="-65" dirty="0"/>
              <a:t>of</a:t>
            </a:r>
            <a:r>
              <a:rPr sz="4000" spc="-165" dirty="0"/>
              <a:t> </a:t>
            </a:r>
            <a:r>
              <a:rPr sz="4000" spc="-25" dirty="0"/>
              <a:t>SI</a:t>
            </a:r>
            <a:endParaRPr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1281490" y="1676211"/>
            <a:ext cx="1443926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2000" spc="-10" dirty="0">
                <a:solidFill>
                  <a:srgbClr val="D2533C"/>
                </a:solidFill>
                <a:latin typeface="Elephant" panose="02020904090505020303" pitchFamily="18" charset="0"/>
                <a:cs typeface="Arial"/>
              </a:rPr>
              <a:t>F</a:t>
            </a:r>
            <a:r>
              <a:rPr sz="2000" spc="-10" dirty="0">
                <a:solidFill>
                  <a:srgbClr val="D2533C"/>
                </a:solidFill>
                <a:latin typeface="Elephant" panose="02020904090505020303" pitchFamily="18" charset="0"/>
                <a:cs typeface="Arial"/>
              </a:rPr>
              <a:t>or</a:t>
            </a:r>
            <a:r>
              <a:rPr sz="2000" spc="-114" dirty="0">
                <a:solidFill>
                  <a:srgbClr val="D2533C"/>
                </a:solidFill>
                <a:latin typeface="Elephant" panose="02020904090505020303" pitchFamily="18" charset="0"/>
                <a:cs typeface="Arial"/>
              </a:rPr>
              <a:t> </a:t>
            </a:r>
            <a:r>
              <a:rPr lang="en-US" sz="2000" spc="-35" dirty="0">
                <a:solidFill>
                  <a:srgbClr val="D2533C"/>
                </a:solidFill>
                <a:latin typeface="Elephant" panose="02020904090505020303" pitchFamily="18" charset="0"/>
                <a:cs typeface="Arial"/>
              </a:rPr>
              <a:t>UHD</a:t>
            </a:r>
            <a:endParaRPr sz="2000" dirty="0">
              <a:latin typeface="Elephant" panose="02020904090505020303" pitchFamily="18" charset="0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346799"/>
            <a:ext cx="295737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05"/>
              </a:spcBef>
              <a:buClr>
                <a:srgbClr val="93A299"/>
              </a:buClr>
              <a:buSzPct val="85000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Improves</a:t>
            </a:r>
            <a:r>
              <a:rPr sz="2400" spc="-6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learning</a:t>
            </a:r>
            <a:r>
              <a:rPr lang="en-US" sz="2400" spc="-10" dirty="0">
                <a:solidFill>
                  <a:srgbClr val="292934"/>
                </a:solidFill>
                <a:latin typeface="Arial"/>
                <a:cs typeface="Arial"/>
              </a:rPr>
              <a:t> outcomes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1974" y="3335777"/>
            <a:ext cx="2536825" cy="130099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5580" marR="5080" indent="-183515">
              <a:lnSpc>
                <a:spcPct val="120000"/>
              </a:lnSpc>
              <a:spcBef>
                <a:spcPts val="95"/>
              </a:spcBef>
              <a:buClr>
                <a:srgbClr val="93A299"/>
              </a:buClr>
              <a:buSzPct val="85000"/>
              <a:buChar char="•"/>
              <a:tabLst>
                <a:tab pos="220979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Boosts</a:t>
            </a:r>
            <a:r>
              <a:rPr sz="2400" spc="-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retention</a:t>
            </a:r>
            <a:r>
              <a:rPr sz="2400" spc="-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292934"/>
                </a:solidFill>
                <a:latin typeface="Arial"/>
                <a:cs typeface="Arial"/>
              </a:rPr>
              <a:t>and 	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graduation</a:t>
            </a:r>
            <a:r>
              <a:rPr sz="2400" spc="-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rates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8010" y="4722423"/>
            <a:ext cx="217487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00"/>
              </a:spcBef>
              <a:buClr>
                <a:srgbClr val="93A299"/>
              </a:buClr>
              <a:buSzPct val="85000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Develops</a:t>
            </a:r>
            <a:r>
              <a:rPr sz="24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leaders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9070" y="5589038"/>
            <a:ext cx="222694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00"/>
              </a:spcBef>
              <a:buClr>
                <a:srgbClr val="93A299"/>
              </a:buClr>
              <a:buSzPct val="85000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Is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cost</a:t>
            </a:r>
            <a:r>
              <a:rPr sz="24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effective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51946" y="1602603"/>
            <a:ext cx="2138045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2000" spc="-10" dirty="0">
                <a:solidFill>
                  <a:srgbClr val="D2533C"/>
                </a:solidFill>
                <a:latin typeface="Elephant" panose="02020904090505020303" pitchFamily="18" charset="0"/>
                <a:cs typeface="Arial"/>
              </a:rPr>
              <a:t>For Faculty</a:t>
            </a:r>
            <a:endParaRPr sz="2000" dirty="0">
              <a:latin typeface="Elephant" panose="02020904090505020303" pitchFamily="18" charset="0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64838" y="2166803"/>
            <a:ext cx="4048022" cy="40663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4945" marR="57150" indent="-182880">
              <a:lnSpc>
                <a:spcPct val="100000"/>
              </a:lnSpc>
              <a:spcBef>
                <a:spcPts val="105"/>
              </a:spcBef>
              <a:buClr>
                <a:srgbClr val="93A299"/>
              </a:buClr>
              <a:buSzPct val="85000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Receive</a:t>
            </a:r>
            <a:r>
              <a:rPr sz="24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feedback</a:t>
            </a:r>
            <a:r>
              <a:rPr sz="24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regarding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class</a:t>
            </a:r>
            <a:r>
              <a:rPr sz="24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comprehension</a:t>
            </a:r>
            <a:r>
              <a:rPr sz="2400" spc="-5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292934"/>
                </a:solidFill>
                <a:latin typeface="Arial"/>
                <a:cs typeface="Arial"/>
              </a:rPr>
              <a:t>of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content</a:t>
            </a:r>
            <a:r>
              <a:rPr sz="24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24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materials</a:t>
            </a:r>
            <a:endParaRPr sz="2400" dirty="0">
              <a:latin typeface="Arial"/>
              <a:cs typeface="Arial"/>
            </a:endParaRPr>
          </a:p>
          <a:p>
            <a:pPr marL="195580" marR="86995" indent="-183515">
              <a:lnSpc>
                <a:spcPct val="120000"/>
              </a:lnSpc>
              <a:buClr>
                <a:srgbClr val="93A299"/>
              </a:buClr>
              <a:buSzPct val="85000"/>
              <a:buChar char="•"/>
              <a:tabLst>
                <a:tab pos="220979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Produce</a:t>
            </a:r>
            <a:r>
              <a:rPr sz="24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more</a:t>
            </a:r>
            <a:r>
              <a:rPr sz="24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academically 	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prepared</a:t>
            </a:r>
            <a:r>
              <a:rPr sz="24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students</a:t>
            </a:r>
            <a:endParaRPr sz="2400" dirty="0">
              <a:latin typeface="Arial"/>
              <a:cs typeface="Arial"/>
            </a:endParaRPr>
          </a:p>
          <a:p>
            <a:pPr marL="195580" marR="623570" indent="-183515">
              <a:lnSpc>
                <a:spcPct val="120000"/>
              </a:lnSpc>
              <a:buClr>
                <a:srgbClr val="93A299"/>
              </a:buClr>
              <a:buSzPct val="85000"/>
              <a:buChar char="•"/>
              <a:tabLst>
                <a:tab pos="220979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Receive</a:t>
            </a:r>
            <a:r>
              <a:rPr sz="24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higher</a:t>
            </a:r>
            <a:r>
              <a:rPr sz="24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student 	satisfaction</a:t>
            </a:r>
            <a:endParaRPr sz="2400" dirty="0">
              <a:latin typeface="Arial"/>
              <a:cs typeface="Arial"/>
            </a:endParaRPr>
          </a:p>
          <a:p>
            <a:pPr marL="194945" marR="5080" indent="-182880">
              <a:lnSpc>
                <a:spcPct val="100000"/>
              </a:lnSpc>
              <a:spcBef>
                <a:spcPts val="480"/>
              </a:spcBef>
              <a:buClr>
                <a:srgbClr val="93A299"/>
              </a:buClr>
              <a:buSzPct val="85000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Higher</a:t>
            </a:r>
            <a:r>
              <a:rPr sz="24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ratings</a:t>
            </a:r>
            <a:r>
              <a:rPr sz="24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on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 student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evaluations,</a:t>
            </a:r>
            <a:r>
              <a:rPr sz="2400" spc="-5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even</a:t>
            </a:r>
            <a:r>
              <a:rPr sz="24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with</a:t>
            </a:r>
            <a:r>
              <a:rPr sz="24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larger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class</a:t>
            </a:r>
            <a:r>
              <a:rPr sz="24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292934"/>
                </a:solidFill>
                <a:latin typeface="Arial"/>
                <a:cs typeface="Arial"/>
              </a:rPr>
              <a:t>size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3200" rIns="0" bIns="0" rtlCol="0">
            <a:spAutoFit/>
          </a:bodyPr>
          <a:lstStyle/>
          <a:p>
            <a:pPr marL="1633220">
              <a:lnSpc>
                <a:spcPct val="100000"/>
              </a:lnSpc>
              <a:spcBef>
                <a:spcPts val="100"/>
              </a:spcBef>
            </a:pPr>
            <a:r>
              <a:rPr spc="-90" dirty="0"/>
              <a:t>Benefits</a:t>
            </a:r>
            <a:r>
              <a:rPr spc="-225" dirty="0"/>
              <a:t> </a:t>
            </a:r>
            <a:r>
              <a:rPr spc="-55" dirty="0"/>
              <a:t>of</a:t>
            </a:r>
            <a:r>
              <a:rPr spc="-200" dirty="0"/>
              <a:t> </a:t>
            </a:r>
            <a:r>
              <a:rPr spc="-50" dirty="0"/>
              <a:t>SI</a:t>
            </a:r>
            <a:r>
              <a:rPr spc="-185" dirty="0"/>
              <a:t> </a:t>
            </a:r>
            <a:r>
              <a:rPr spc="-90" dirty="0"/>
              <a:t>(continued)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xfrm>
            <a:off x="535940" y="1823561"/>
            <a:ext cx="3562350" cy="45700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1420">
              <a:lnSpc>
                <a:spcPct val="100000"/>
              </a:lnSpc>
              <a:spcBef>
                <a:spcPts val="105"/>
              </a:spcBef>
            </a:pPr>
            <a:r>
              <a:rPr lang="en-US" dirty="0">
                <a:latin typeface="Elephant" panose="02020904090505020303" pitchFamily="18" charset="0"/>
              </a:rPr>
              <a:t>F</a:t>
            </a:r>
            <a:r>
              <a:rPr dirty="0">
                <a:latin typeface="Elephant" panose="02020904090505020303" pitchFamily="18" charset="0"/>
              </a:rPr>
              <a:t>or</a:t>
            </a:r>
            <a:r>
              <a:rPr spc="-25" dirty="0">
                <a:latin typeface="Elephant" panose="02020904090505020303" pitchFamily="18" charset="0"/>
              </a:rPr>
              <a:t> </a:t>
            </a:r>
            <a:r>
              <a:rPr spc="-10" dirty="0">
                <a:latin typeface="Elephant" panose="02020904090505020303" pitchFamily="18" charset="0"/>
              </a:rPr>
              <a:t>Students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250" dirty="0"/>
          </a:p>
          <a:p>
            <a:pPr marL="195580" indent="-182880">
              <a:lnSpc>
                <a:spcPct val="100000"/>
              </a:lnSpc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</a:rPr>
              <a:t>Higher</a:t>
            </a:r>
            <a:r>
              <a:rPr sz="2400" spc="-20" dirty="0">
                <a:solidFill>
                  <a:srgbClr val="292934"/>
                </a:solidFill>
              </a:rPr>
              <a:t> </a:t>
            </a:r>
            <a:r>
              <a:rPr sz="2400" spc="-10" dirty="0">
                <a:solidFill>
                  <a:srgbClr val="292934"/>
                </a:solidFill>
              </a:rPr>
              <a:t>grades</a:t>
            </a:r>
            <a:endParaRPr sz="2400" dirty="0"/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93A299"/>
              </a:buClr>
              <a:buFont typeface="Arial"/>
              <a:buChar char="•"/>
            </a:pPr>
            <a:endParaRPr sz="3000" dirty="0"/>
          </a:p>
          <a:p>
            <a:pPr marL="181610" marR="187960" indent="-169545">
              <a:lnSpc>
                <a:spcPct val="120000"/>
              </a:lnSpc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</a:rPr>
              <a:t>Better</a:t>
            </a:r>
            <a:r>
              <a:rPr sz="2400" spc="-45" dirty="0">
                <a:solidFill>
                  <a:srgbClr val="292934"/>
                </a:solidFill>
              </a:rPr>
              <a:t> </a:t>
            </a:r>
            <a:r>
              <a:rPr sz="2400" dirty="0">
                <a:solidFill>
                  <a:srgbClr val="292934"/>
                </a:solidFill>
              </a:rPr>
              <a:t>understanding</a:t>
            </a:r>
            <a:r>
              <a:rPr sz="2400" spc="10" dirty="0">
                <a:solidFill>
                  <a:srgbClr val="292934"/>
                </a:solidFill>
              </a:rPr>
              <a:t> </a:t>
            </a:r>
            <a:r>
              <a:rPr sz="2400" spc="-35" dirty="0">
                <a:solidFill>
                  <a:srgbClr val="292934"/>
                </a:solidFill>
              </a:rPr>
              <a:t>of </a:t>
            </a:r>
            <a:r>
              <a:rPr sz="2400" dirty="0">
                <a:solidFill>
                  <a:srgbClr val="292934"/>
                </a:solidFill>
              </a:rPr>
              <a:t>course</a:t>
            </a:r>
            <a:r>
              <a:rPr sz="2400" spc="-10" dirty="0">
                <a:solidFill>
                  <a:srgbClr val="292934"/>
                </a:solidFill>
              </a:rPr>
              <a:t> content</a:t>
            </a:r>
            <a:endParaRPr sz="2400" dirty="0"/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93A299"/>
              </a:buClr>
              <a:buFont typeface="Arial"/>
              <a:buChar char="•"/>
            </a:pPr>
            <a:endParaRPr sz="3500" dirty="0"/>
          </a:p>
          <a:p>
            <a:pPr marL="195580" indent="-182880">
              <a:lnSpc>
                <a:spcPct val="100000"/>
              </a:lnSpc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</a:rPr>
              <a:t>Better</a:t>
            </a:r>
            <a:r>
              <a:rPr sz="2400" spc="-15" dirty="0">
                <a:solidFill>
                  <a:srgbClr val="292934"/>
                </a:solidFill>
              </a:rPr>
              <a:t> </a:t>
            </a:r>
            <a:r>
              <a:rPr sz="2400" dirty="0">
                <a:solidFill>
                  <a:srgbClr val="292934"/>
                </a:solidFill>
              </a:rPr>
              <a:t>study</a:t>
            </a:r>
            <a:r>
              <a:rPr sz="2400" spc="-15" dirty="0">
                <a:solidFill>
                  <a:srgbClr val="292934"/>
                </a:solidFill>
              </a:rPr>
              <a:t> </a:t>
            </a:r>
            <a:r>
              <a:rPr sz="2400" spc="-10" dirty="0">
                <a:solidFill>
                  <a:srgbClr val="292934"/>
                </a:solidFill>
              </a:rPr>
              <a:t>habits</a:t>
            </a:r>
            <a:endParaRPr sz="2400" dirty="0"/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93A299"/>
              </a:buClr>
              <a:buFont typeface="Arial"/>
              <a:buChar char="•"/>
            </a:pPr>
            <a:endParaRPr sz="3500" dirty="0"/>
          </a:p>
          <a:p>
            <a:pPr marL="194945" marR="5080" indent="-182880">
              <a:lnSpc>
                <a:spcPct val="100000"/>
              </a:lnSpc>
              <a:spcBef>
                <a:spcPts val="5"/>
              </a:spcBef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</a:rPr>
              <a:t>Higher</a:t>
            </a:r>
            <a:r>
              <a:rPr sz="2400" spc="-25" dirty="0">
                <a:solidFill>
                  <a:srgbClr val="292934"/>
                </a:solidFill>
              </a:rPr>
              <a:t> </a:t>
            </a:r>
            <a:r>
              <a:rPr sz="2400" dirty="0">
                <a:solidFill>
                  <a:srgbClr val="292934"/>
                </a:solidFill>
              </a:rPr>
              <a:t>likelihood</a:t>
            </a:r>
            <a:r>
              <a:rPr sz="2400" spc="5" dirty="0">
                <a:solidFill>
                  <a:srgbClr val="292934"/>
                </a:solidFill>
              </a:rPr>
              <a:t> </a:t>
            </a:r>
            <a:r>
              <a:rPr sz="2400" spc="-25" dirty="0">
                <a:solidFill>
                  <a:srgbClr val="292934"/>
                </a:solidFill>
              </a:rPr>
              <a:t>of </a:t>
            </a:r>
            <a:r>
              <a:rPr sz="2400" dirty="0">
                <a:solidFill>
                  <a:srgbClr val="292934"/>
                </a:solidFill>
              </a:rPr>
              <a:t>success</a:t>
            </a:r>
            <a:r>
              <a:rPr sz="2400" spc="-10" dirty="0">
                <a:solidFill>
                  <a:srgbClr val="292934"/>
                </a:solidFill>
              </a:rPr>
              <a:t> </a:t>
            </a:r>
            <a:r>
              <a:rPr sz="2400" dirty="0">
                <a:solidFill>
                  <a:srgbClr val="292934"/>
                </a:solidFill>
              </a:rPr>
              <a:t>in</a:t>
            </a:r>
            <a:r>
              <a:rPr sz="2400" spc="-10" dirty="0">
                <a:solidFill>
                  <a:srgbClr val="292934"/>
                </a:solidFill>
              </a:rPr>
              <a:t> </a:t>
            </a:r>
            <a:r>
              <a:rPr sz="2400" dirty="0">
                <a:solidFill>
                  <a:srgbClr val="292934"/>
                </a:solidFill>
              </a:rPr>
              <a:t>other</a:t>
            </a:r>
            <a:r>
              <a:rPr sz="2400" spc="-15" dirty="0">
                <a:solidFill>
                  <a:srgbClr val="292934"/>
                </a:solidFill>
              </a:rPr>
              <a:t> </a:t>
            </a:r>
            <a:r>
              <a:rPr sz="2400" spc="-10" dirty="0">
                <a:solidFill>
                  <a:srgbClr val="292934"/>
                </a:solidFill>
              </a:rPr>
              <a:t>courses</a:t>
            </a:r>
            <a:endParaRPr sz="2400" dirty="0"/>
          </a:p>
        </p:txBody>
      </p:sp>
      <p:sp>
        <p:nvSpPr>
          <p:cNvPr id="4" name="object 4"/>
          <p:cNvSpPr txBox="1">
            <a:spLocks noGrp="1"/>
          </p:cNvSpPr>
          <p:nvPr>
            <p:ph sz="half" idx="3"/>
          </p:nvPr>
        </p:nvSpPr>
        <p:spPr>
          <a:xfrm>
            <a:off x="4833620" y="1823561"/>
            <a:ext cx="3515995" cy="452495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88390">
              <a:lnSpc>
                <a:spcPct val="100000"/>
              </a:lnSpc>
              <a:spcBef>
                <a:spcPts val="105"/>
              </a:spcBef>
            </a:pPr>
            <a:r>
              <a:rPr lang="en-US" dirty="0">
                <a:latin typeface="Elephant" panose="02020904090505020303" pitchFamily="18" charset="0"/>
              </a:rPr>
              <a:t>F</a:t>
            </a:r>
            <a:r>
              <a:rPr dirty="0">
                <a:latin typeface="Elephant" panose="02020904090505020303" pitchFamily="18" charset="0"/>
              </a:rPr>
              <a:t>or</a:t>
            </a:r>
            <a:r>
              <a:rPr spc="-25" dirty="0">
                <a:latin typeface="Elephant" panose="02020904090505020303" pitchFamily="18" charset="0"/>
              </a:rPr>
              <a:t> </a:t>
            </a:r>
            <a:r>
              <a:rPr dirty="0">
                <a:latin typeface="Elephant" panose="02020904090505020303" pitchFamily="18" charset="0"/>
              </a:rPr>
              <a:t>SI</a:t>
            </a:r>
            <a:r>
              <a:rPr spc="-20" dirty="0">
                <a:latin typeface="Elephant" panose="02020904090505020303" pitchFamily="18" charset="0"/>
              </a:rPr>
              <a:t> </a:t>
            </a:r>
            <a:r>
              <a:rPr spc="-10" dirty="0">
                <a:latin typeface="Elephant" panose="02020904090505020303" pitchFamily="18" charset="0"/>
              </a:rPr>
              <a:t>Leaders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00" dirty="0"/>
          </a:p>
          <a:p>
            <a:pPr marL="194945" marR="1160145" indent="-182880">
              <a:lnSpc>
                <a:spcPts val="2590"/>
              </a:lnSpc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</a:rPr>
              <a:t>Development</a:t>
            </a:r>
            <a:r>
              <a:rPr sz="2400" spc="-40" dirty="0">
                <a:solidFill>
                  <a:srgbClr val="292934"/>
                </a:solidFill>
              </a:rPr>
              <a:t> </a:t>
            </a:r>
            <a:r>
              <a:rPr sz="2400" spc="-25" dirty="0">
                <a:solidFill>
                  <a:srgbClr val="292934"/>
                </a:solidFill>
              </a:rPr>
              <a:t>of </a:t>
            </a:r>
            <a:r>
              <a:rPr sz="2400" dirty="0">
                <a:solidFill>
                  <a:srgbClr val="292934"/>
                </a:solidFill>
              </a:rPr>
              <a:t>leadership</a:t>
            </a:r>
            <a:r>
              <a:rPr sz="2400" spc="-10" dirty="0">
                <a:solidFill>
                  <a:srgbClr val="292934"/>
                </a:solidFill>
              </a:rPr>
              <a:t> skills</a:t>
            </a:r>
            <a:endParaRPr sz="2400" dirty="0"/>
          </a:p>
          <a:p>
            <a:pPr marL="181610" marR="584200" indent="-169545">
              <a:lnSpc>
                <a:spcPts val="3170"/>
              </a:lnSpc>
              <a:spcBef>
                <a:spcPts val="114"/>
              </a:spcBef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</a:rPr>
              <a:t>Experience of</a:t>
            </a:r>
            <a:r>
              <a:rPr sz="2400" spc="-30" dirty="0">
                <a:solidFill>
                  <a:srgbClr val="292934"/>
                </a:solidFill>
              </a:rPr>
              <a:t> </a:t>
            </a:r>
            <a:r>
              <a:rPr sz="2400" spc="-20" dirty="0">
                <a:solidFill>
                  <a:srgbClr val="292934"/>
                </a:solidFill>
              </a:rPr>
              <a:t>group </a:t>
            </a:r>
            <a:r>
              <a:rPr sz="2400" spc="-10" dirty="0">
                <a:solidFill>
                  <a:srgbClr val="292934"/>
                </a:solidFill>
              </a:rPr>
              <a:t>facilitation</a:t>
            </a:r>
            <a:endParaRPr sz="2400" dirty="0"/>
          </a:p>
          <a:p>
            <a:pPr marL="195580" indent="-182880">
              <a:lnSpc>
                <a:spcPct val="100000"/>
              </a:lnSpc>
              <a:spcBef>
                <a:spcPts val="135"/>
              </a:spcBef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</a:rPr>
              <a:t>Increased</a:t>
            </a:r>
            <a:r>
              <a:rPr sz="2400" spc="-40" dirty="0">
                <a:solidFill>
                  <a:srgbClr val="292934"/>
                </a:solidFill>
              </a:rPr>
              <a:t> </a:t>
            </a:r>
            <a:r>
              <a:rPr sz="2400" dirty="0">
                <a:solidFill>
                  <a:srgbClr val="292934"/>
                </a:solidFill>
              </a:rPr>
              <a:t>knowledge</a:t>
            </a:r>
            <a:r>
              <a:rPr sz="2400" spc="15" dirty="0">
                <a:solidFill>
                  <a:srgbClr val="292934"/>
                </a:solidFill>
              </a:rPr>
              <a:t> </a:t>
            </a:r>
            <a:r>
              <a:rPr sz="2400" spc="-25" dirty="0">
                <a:solidFill>
                  <a:srgbClr val="292934"/>
                </a:solidFill>
              </a:rPr>
              <a:t>of</a:t>
            </a:r>
            <a:endParaRPr sz="2400" dirty="0"/>
          </a:p>
          <a:p>
            <a:pPr marL="181610">
              <a:lnSpc>
                <a:spcPct val="100000"/>
              </a:lnSpc>
              <a:spcBef>
                <a:spcPts val="285"/>
              </a:spcBef>
            </a:pPr>
            <a:r>
              <a:rPr sz="2400" dirty="0">
                <a:solidFill>
                  <a:srgbClr val="292934"/>
                </a:solidFill>
              </a:rPr>
              <a:t>course</a:t>
            </a:r>
            <a:r>
              <a:rPr sz="2400" spc="-10" dirty="0">
                <a:solidFill>
                  <a:srgbClr val="292934"/>
                </a:solidFill>
              </a:rPr>
              <a:t> content</a:t>
            </a:r>
            <a:endParaRPr sz="2400" dirty="0"/>
          </a:p>
          <a:p>
            <a:pPr marL="195580" indent="-182880">
              <a:lnSpc>
                <a:spcPct val="100000"/>
              </a:lnSpc>
              <a:spcBef>
                <a:spcPts val="290"/>
              </a:spcBef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</a:rPr>
              <a:t>Improved</a:t>
            </a:r>
            <a:r>
              <a:rPr sz="2400" spc="-30" dirty="0">
                <a:solidFill>
                  <a:srgbClr val="292934"/>
                </a:solidFill>
              </a:rPr>
              <a:t> </a:t>
            </a:r>
            <a:r>
              <a:rPr sz="2400" dirty="0">
                <a:solidFill>
                  <a:srgbClr val="292934"/>
                </a:solidFill>
              </a:rPr>
              <a:t>learning</a:t>
            </a:r>
            <a:r>
              <a:rPr sz="2400" spc="-5" dirty="0">
                <a:solidFill>
                  <a:srgbClr val="292934"/>
                </a:solidFill>
              </a:rPr>
              <a:t> </a:t>
            </a:r>
            <a:r>
              <a:rPr sz="2400" spc="-10" dirty="0">
                <a:solidFill>
                  <a:srgbClr val="292934"/>
                </a:solidFill>
              </a:rPr>
              <a:t>skills</a:t>
            </a:r>
            <a:endParaRPr sz="2400" dirty="0"/>
          </a:p>
          <a:p>
            <a:pPr marL="195580" indent="-182880">
              <a:lnSpc>
                <a:spcPct val="100000"/>
              </a:lnSpc>
              <a:spcBef>
                <a:spcPts val="285"/>
              </a:spcBef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</a:rPr>
              <a:t>Resume</a:t>
            </a:r>
            <a:r>
              <a:rPr sz="2400" spc="-30" dirty="0">
                <a:solidFill>
                  <a:srgbClr val="292934"/>
                </a:solidFill>
              </a:rPr>
              <a:t> </a:t>
            </a:r>
            <a:r>
              <a:rPr sz="2400" spc="-10" dirty="0">
                <a:solidFill>
                  <a:srgbClr val="292934"/>
                </a:solidFill>
              </a:rPr>
              <a:t>booster</a:t>
            </a:r>
            <a:endParaRPr sz="2400" dirty="0"/>
          </a:p>
          <a:p>
            <a:pPr marL="194945" marR="5080" indent="-182880">
              <a:lnSpc>
                <a:spcPts val="2590"/>
              </a:lnSpc>
              <a:spcBef>
                <a:spcPts val="620"/>
              </a:spcBef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</a:rPr>
              <a:t>Closer</a:t>
            </a:r>
            <a:r>
              <a:rPr sz="2400" spc="-35" dirty="0">
                <a:solidFill>
                  <a:srgbClr val="292934"/>
                </a:solidFill>
              </a:rPr>
              <a:t> </a:t>
            </a:r>
            <a:r>
              <a:rPr sz="2400" dirty="0">
                <a:solidFill>
                  <a:srgbClr val="292934"/>
                </a:solidFill>
              </a:rPr>
              <a:t>relationships</a:t>
            </a:r>
            <a:r>
              <a:rPr sz="2400" spc="-10" dirty="0">
                <a:solidFill>
                  <a:srgbClr val="292934"/>
                </a:solidFill>
              </a:rPr>
              <a:t> </a:t>
            </a:r>
            <a:r>
              <a:rPr sz="2400" spc="-20" dirty="0">
                <a:solidFill>
                  <a:srgbClr val="292934"/>
                </a:solidFill>
              </a:rPr>
              <a:t>with </a:t>
            </a:r>
            <a:r>
              <a:rPr sz="2400" spc="-10" dirty="0">
                <a:solidFill>
                  <a:srgbClr val="292934"/>
                </a:solidFill>
              </a:rPr>
              <a:t>instructors</a:t>
            </a:r>
            <a:endParaRPr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304800"/>
            <a:ext cx="6553200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pc="-85" dirty="0"/>
              <a:t>Getting an SI Leader to Class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304800" y="870981"/>
            <a:ext cx="9067800" cy="6081152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360"/>
              </a:spcBef>
              <a:buClr>
                <a:srgbClr val="93A299"/>
              </a:buClr>
              <a:buSzPct val="84090"/>
              <a:buChar char="•"/>
              <a:tabLst>
                <a:tab pos="195580" algn="l"/>
              </a:tabLst>
            </a:pPr>
            <a:r>
              <a:rPr lang="en-US" sz="2000" dirty="0">
                <a:solidFill>
                  <a:srgbClr val="292934"/>
                </a:solidFill>
                <a:latin typeface="Arial"/>
                <a:cs typeface="Arial"/>
              </a:rPr>
              <a:t>Factors</a:t>
            </a:r>
            <a:r>
              <a:rPr lang="en-US" sz="2000" spc="-5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lang="en-US" sz="2000" spc="-10" dirty="0">
                <a:solidFill>
                  <a:srgbClr val="292934"/>
                </a:solidFill>
                <a:latin typeface="Arial"/>
                <a:cs typeface="Arial"/>
              </a:rPr>
              <a:t>involved:</a:t>
            </a:r>
            <a:endParaRPr lang="en-US" sz="2000" dirty="0">
              <a:latin typeface="Arial"/>
              <a:cs typeface="Arial"/>
            </a:endParaRPr>
          </a:p>
          <a:p>
            <a:pPr marL="927100" marR="3642360">
              <a:lnSpc>
                <a:spcPct val="110000"/>
              </a:lnSpc>
            </a:pPr>
            <a:r>
              <a:rPr lang="en-US" sz="2000" dirty="0">
                <a:solidFill>
                  <a:srgbClr val="292934"/>
                </a:solidFill>
                <a:latin typeface="Arial"/>
                <a:cs typeface="Arial"/>
              </a:rPr>
              <a:t>Historically difficult/needy courses</a:t>
            </a:r>
            <a:r>
              <a:rPr lang="en-US" sz="2000" spc="-70" dirty="0">
                <a:solidFill>
                  <a:srgbClr val="292934"/>
                </a:solidFill>
                <a:latin typeface="Arial"/>
                <a:cs typeface="Arial"/>
              </a:rPr>
              <a:t>                      </a:t>
            </a:r>
          </a:p>
          <a:p>
            <a:pPr marL="927100" marR="3642360">
              <a:lnSpc>
                <a:spcPct val="110000"/>
              </a:lnSpc>
            </a:pPr>
            <a:r>
              <a:rPr lang="en-US" sz="2000" spc="-10" dirty="0">
                <a:solidFill>
                  <a:srgbClr val="292934"/>
                </a:solidFill>
                <a:latin typeface="Arial"/>
                <a:cs typeface="Arial"/>
              </a:rPr>
              <a:t>Courses with a history of high W,D             and F</a:t>
            </a:r>
          </a:p>
          <a:p>
            <a:pPr marL="927100" marR="3642360">
              <a:lnSpc>
                <a:spcPct val="110000"/>
              </a:lnSpc>
            </a:pPr>
            <a:r>
              <a:rPr lang="en-US" sz="2000" spc="-10" dirty="0">
                <a:solidFill>
                  <a:srgbClr val="292934"/>
                </a:solidFill>
                <a:latin typeface="Arial"/>
                <a:cs typeface="Arial"/>
              </a:rPr>
              <a:t>Gatekeeper courses</a:t>
            </a:r>
            <a:endParaRPr lang="en-US" sz="2000" dirty="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265"/>
              </a:spcBef>
            </a:pPr>
            <a:r>
              <a:rPr lang="en-US" sz="2000" spc="-10" dirty="0">
                <a:solidFill>
                  <a:srgbClr val="292934"/>
                </a:solidFill>
                <a:latin typeface="Arial"/>
                <a:cs typeface="Arial"/>
              </a:rPr>
              <a:t>Availability of funding</a:t>
            </a:r>
            <a:endParaRPr lang="en-US" sz="2000" dirty="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265"/>
              </a:spcBef>
            </a:pPr>
            <a:r>
              <a:rPr lang="en-US" sz="2000" dirty="0">
                <a:solidFill>
                  <a:srgbClr val="292934"/>
                </a:solidFill>
                <a:latin typeface="Arial"/>
                <a:cs typeface="Arial"/>
              </a:rPr>
              <a:t>Availability</a:t>
            </a:r>
            <a:r>
              <a:rPr lang="en-US" sz="2000" spc="-5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lang="en-US" sz="20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lang="en-US" sz="2000" spc="-5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lang="en-US" sz="2000" dirty="0">
                <a:solidFill>
                  <a:srgbClr val="292934"/>
                </a:solidFill>
                <a:latin typeface="Arial"/>
                <a:cs typeface="Arial"/>
              </a:rPr>
              <a:t>SI</a:t>
            </a:r>
            <a:r>
              <a:rPr lang="en-US" sz="2000" spc="-5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lang="en-US" sz="2000" spc="-10" dirty="0">
                <a:solidFill>
                  <a:srgbClr val="292934"/>
                </a:solidFill>
                <a:latin typeface="Arial"/>
                <a:cs typeface="Arial"/>
              </a:rPr>
              <a:t>leaders</a:t>
            </a:r>
            <a:endParaRPr lang="en-US"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buClr>
                <a:srgbClr val="93A299"/>
              </a:buClr>
              <a:buSzPct val="84090"/>
              <a:tabLst>
                <a:tab pos="195580" algn="l"/>
              </a:tabLst>
            </a:pP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Process</a:t>
            </a:r>
            <a:r>
              <a:rPr sz="2000" spc="-6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involved</a:t>
            </a:r>
            <a:r>
              <a:rPr lang="en-US" sz="2000" spc="-10" dirty="0">
                <a:solidFill>
                  <a:srgbClr val="292934"/>
                </a:solidFill>
                <a:latin typeface="Arial"/>
                <a:cs typeface="Arial"/>
              </a:rPr>
              <a:t>:</a:t>
            </a:r>
            <a:endParaRPr sz="2000" dirty="0">
              <a:latin typeface="Arial"/>
              <a:cs typeface="Arial"/>
            </a:endParaRPr>
          </a:p>
          <a:p>
            <a:pPr marL="835660" marR="187960">
              <a:lnSpc>
                <a:spcPts val="2050"/>
              </a:lnSpc>
              <a:spcBef>
                <a:spcPts val="500"/>
              </a:spcBef>
            </a:pPr>
            <a:r>
              <a:rPr lang="en-US" sz="2000" dirty="0">
                <a:solidFill>
                  <a:srgbClr val="292934"/>
                </a:solidFill>
                <a:latin typeface="Arial"/>
                <a:cs typeface="Arial"/>
              </a:rPr>
              <a:t>Request potentially successful students to apply to be SI leaders</a:t>
            </a:r>
            <a:endParaRPr sz="2000" dirty="0">
              <a:latin typeface="Arial"/>
              <a:cs typeface="Arial"/>
            </a:endParaRPr>
          </a:p>
          <a:p>
            <a:pPr marL="835660">
              <a:lnSpc>
                <a:spcPct val="150000"/>
              </a:lnSpc>
              <a:spcBef>
                <a:spcPts val="5"/>
              </a:spcBef>
            </a:pPr>
            <a:r>
              <a:rPr lang="en-US" sz="2000" dirty="0">
                <a:solidFill>
                  <a:srgbClr val="292934"/>
                </a:solidFill>
                <a:latin typeface="Arial"/>
                <a:cs typeface="Arial"/>
              </a:rPr>
              <a:t>Application is online, </a:t>
            </a:r>
            <a:r>
              <a:rPr lang="en-US" sz="20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in the SI website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35660" marR="5080">
              <a:lnSpc>
                <a:spcPct val="150000"/>
              </a:lnSpc>
            </a:pPr>
            <a:r>
              <a:rPr lang="en-US" sz="200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nterviews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lang="en-US" sz="2000" spc="-15" dirty="0">
                <a:solidFill>
                  <a:srgbClr val="292934"/>
                </a:solidFill>
                <a:latin typeface="Arial"/>
                <a:cs typeface="Arial"/>
              </a:rPr>
              <a:t>for</a:t>
            </a:r>
            <a:r>
              <a:rPr sz="2000" spc="-6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SI</a:t>
            </a:r>
            <a:r>
              <a:rPr sz="2000" spc="-6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Leader(s)</a:t>
            </a:r>
            <a:r>
              <a:rPr sz="20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take</a:t>
            </a:r>
            <a:r>
              <a:rPr sz="2000" spc="-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place;</a:t>
            </a:r>
            <a:r>
              <a:rPr sz="2000" spc="-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selection</a:t>
            </a:r>
            <a:r>
              <a:rPr lang="en-US" sz="2000" dirty="0">
                <a:solidFill>
                  <a:srgbClr val="292934"/>
                </a:solidFill>
                <a:latin typeface="Arial"/>
                <a:cs typeface="Arial"/>
              </a:rPr>
              <a:t> is</a:t>
            </a:r>
            <a:r>
              <a:rPr sz="20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made</a:t>
            </a:r>
            <a:endParaRPr lang="en-US" sz="2000" dirty="0">
              <a:solidFill>
                <a:srgbClr val="292934"/>
              </a:solidFill>
              <a:latin typeface="Arial"/>
              <a:cs typeface="Arial"/>
            </a:endParaRPr>
          </a:p>
          <a:p>
            <a:pPr marL="835660" marR="5080">
              <a:lnSpc>
                <a:spcPct val="150000"/>
              </a:lnSpc>
            </a:pP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SI</a:t>
            </a:r>
            <a:r>
              <a:rPr sz="2000" spc="-6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Leader</a:t>
            </a:r>
            <a:r>
              <a:rPr sz="2000" spc="-25" dirty="0">
                <a:solidFill>
                  <a:srgbClr val="292934"/>
                </a:solidFill>
                <a:latin typeface="Arial"/>
                <a:cs typeface="Arial"/>
              </a:rPr>
              <a:t> is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hired</a:t>
            </a:r>
            <a:r>
              <a:rPr sz="20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lang="en-US" sz="2000" spc="-30" dirty="0">
                <a:solidFill>
                  <a:srgbClr val="292934"/>
                </a:solidFill>
                <a:latin typeface="Arial"/>
                <a:cs typeface="Arial"/>
              </a:rPr>
              <a:t>by ESO (can take up to 1 month)</a:t>
            </a:r>
          </a:p>
          <a:p>
            <a:pPr marL="835660" marR="5080">
              <a:lnSpc>
                <a:spcPct val="150000"/>
              </a:lnSpc>
            </a:pPr>
            <a:r>
              <a:rPr lang="en-US" sz="2000" dirty="0">
                <a:solidFill>
                  <a:srgbClr val="292934"/>
                </a:solidFill>
                <a:latin typeface="Arial"/>
                <a:cs typeface="Arial"/>
              </a:rPr>
              <a:t>SI leader is</a:t>
            </a:r>
            <a:r>
              <a:rPr sz="2000" spc="-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trained</a:t>
            </a:r>
            <a:r>
              <a:rPr lang="en-US" sz="2000" dirty="0">
                <a:solidFill>
                  <a:srgbClr val="292934"/>
                </a:solidFill>
                <a:latin typeface="Arial"/>
                <a:cs typeface="Arial"/>
              </a:rPr>
              <a:t> for 21 hours</a:t>
            </a:r>
            <a:r>
              <a:rPr sz="20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before</a:t>
            </a:r>
            <a:r>
              <a:rPr sz="20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semester</a:t>
            </a:r>
            <a:r>
              <a:rPr sz="20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begins</a:t>
            </a:r>
            <a:endParaRPr lang="en-US" sz="2000" spc="-10" dirty="0">
              <a:solidFill>
                <a:srgbClr val="292934"/>
              </a:solidFill>
              <a:latin typeface="Arial"/>
              <a:cs typeface="Arial"/>
            </a:endParaRPr>
          </a:p>
          <a:p>
            <a:pPr marL="835660" marR="5080">
              <a:lnSpc>
                <a:spcPct val="150000"/>
              </a:lnSpc>
            </a:pPr>
            <a:r>
              <a:rPr lang="en-US" sz="2000" spc="-10" dirty="0">
                <a:solidFill>
                  <a:srgbClr val="292934"/>
                </a:solidFill>
                <a:latin typeface="Arial"/>
                <a:cs typeface="Arial"/>
              </a:rPr>
              <a:t>Continuous training and support from mentors, SI program and Academic support services</a:t>
            </a:r>
          </a:p>
          <a:p>
            <a:pPr marL="835660" marR="5080">
              <a:lnSpc>
                <a:spcPts val="2050"/>
              </a:lnSpc>
            </a:pP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C856A-0942-C666-07F8-F62C783C5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33817"/>
            <a:ext cx="8915399" cy="492443"/>
          </a:xfrm>
        </p:spPr>
        <p:txBody>
          <a:bodyPr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Courses Utilizing SI Leaders Spring 2023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E7CE1A-7AB6-2BE3-A5C4-F1AE6C2B3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25391"/>
            <a:ext cx="2065021" cy="1477328"/>
          </a:xfrm>
        </p:spPr>
        <p:txBody>
          <a:bodyPr/>
          <a:lstStyle/>
          <a:p>
            <a:r>
              <a:rPr lang="en-US" dirty="0"/>
              <a:t>MATH 1301</a:t>
            </a:r>
          </a:p>
          <a:p>
            <a:r>
              <a:rPr lang="en-US" dirty="0"/>
              <a:t>MATH 1505</a:t>
            </a:r>
          </a:p>
          <a:p>
            <a:r>
              <a:rPr lang="en-US" dirty="0"/>
              <a:t>MATH 1324</a:t>
            </a:r>
          </a:p>
          <a:p>
            <a:r>
              <a:rPr lang="en-US" dirty="0"/>
              <a:t>MATH 2401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A7279C-B902-57B3-EBD4-3634E7D2AEED}"/>
              </a:ext>
            </a:extLst>
          </p:cNvPr>
          <p:cNvSpPr txBox="1"/>
          <p:nvPr/>
        </p:nvSpPr>
        <p:spPr>
          <a:xfrm>
            <a:off x="3539489" y="2190405"/>
            <a:ext cx="20650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BIO 1301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BIO 1302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03BCA6-3A02-4529-F53B-B51B69640B08}"/>
              </a:ext>
            </a:extLst>
          </p:cNvPr>
          <p:cNvSpPr txBox="1"/>
          <p:nvPr/>
        </p:nvSpPr>
        <p:spPr>
          <a:xfrm>
            <a:off x="301487" y="3423966"/>
            <a:ext cx="206502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CHEM 1307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CHEM 1308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CHEM 1305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CHEM 2301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CHEM 2302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67F787-6FF9-3C77-CF61-138070616F5E}"/>
              </a:ext>
            </a:extLst>
          </p:cNvPr>
          <p:cNvSpPr txBox="1"/>
          <p:nvPr/>
        </p:nvSpPr>
        <p:spPr>
          <a:xfrm>
            <a:off x="6217591" y="4393462"/>
            <a:ext cx="1828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HIST 1305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AABE4A-0804-B19F-21E2-E291F308AC8C}"/>
              </a:ext>
            </a:extLst>
          </p:cNvPr>
          <p:cNvSpPr txBox="1"/>
          <p:nvPr/>
        </p:nvSpPr>
        <p:spPr>
          <a:xfrm>
            <a:off x="3352800" y="4162630"/>
            <a:ext cx="1981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POLS 2305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A7C9EC9-3DEB-D53F-F2FD-7BEA265C7ED3}"/>
              </a:ext>
            </a:extLst>
          </p:cNvPr>
          <p:cNvSpPr txBox="1"/>
          <p:nvPr/>
        </p:nvSpPr>
        <p:spPr>
          <a:xfrm>
            <a:off x="6248400" y="1405575"/>
            <a:ext cx="2667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CS 1410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CS 1311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CS 2410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DATA 2401</a:t>
            </a:r>
          </a:p>
        </p:txBody>
      </p:sp>
    </p:spTree>
    <p:extLst>
      <p:ext uri="{BB962C8B-B14F-4D97-AF65-F5344CB8AC3E}">
        <p14:creationId xmlns:p14="http://schemas.microsoft.com/office/powerpoint/2010/main" val="2508747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F4FB2CE-123C-072F-1979-A354CB6695CC}"/>
              </a:ext>
            </a:extLst>
          </p:cNvPr>
          <p:cNvSpPr txBox="1"/>
          <p:nvPr/>
        </p:nvSpPr>
        <p:spPr>
          <a:xfrm>
            <a:off x="1295400" y="838200"/>
            <a:ext cx="7010400" cy="8402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buClr>
                <a:srgbClr val="93A299"/>
              </a:buClr>
              <a:buSzPct val="84090"/>
              <a:tabLst>
                <a:tab pos="195580" algn="l"/>
              </a:tabLst>
            </a:pPr>
            <a:r>
              <a:rPr lang="en-US" sz="1800" b="1" dirty="0">
                <a:solidFill>
                  <a:srgbClr val="292934"/>
                </a:solidFill>
                <a:latin typeface="Arial"/>
                <a:cs typeface="Arial"/>
              </a:rPr>
              <a:t>                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SI LEADERS NEEDED FOR FALL 2023</a:t>
            </a:r>
          </a:p>
          <a:p>
            <a:pPr marL="12700">
              <a:lnSpc>
                <a:spcPct val="100000"/>
              </a:lnSpc>
              <a:buClr>
                <a:srgbClr val="93A299"/>
              </a:buClr>
              <a:buSzPct val="84090"/>
              <a:tabLst>
                <a:tab pos="195580" algn="l"/>
              </a:tabLst>
            </a:pPr>
            <a:endParaRPr lang="en-US" b="1" dirty="0">
              <a:solidFill>
                <a:srgbClr val="292934"/>
              </a:solidFill>
              <a:latin typeface="Arial"/>
              <a:cs typeface="Arial"/>
            </a:endParaRPr>
          </a:p>
          <a:p>
            <a:r>
              <a:rPr lang="en-US" sz="1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is need for SI leaders for Subjects below, plus others:</a:t>
            </a:r>
          </a:p>
          <a:p>
            <a:endParaRPr lang="en-US" sz="1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Physics                                                        History</a:t>
            </a:r>
          </a:p>
          <a:p>
            <a:r>
              <a:rPr lang="en-US" sz="1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Chemistry                                                    Political Science</a:t>
            </a:r>
          </a:p>
          <a:p>
            <a:r>
              <a:rPr lang="en-US" sz="1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                                                             Computer Science</a:t>
            </a:r>
          </a:p>
          <a:p>
            <a:r>
              <a:rPr lang="en-US" sz="1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Biology                                                              </a:t>
            </a:r>
          </a:p>
          <a:p>
            <a:r>
              <a:rPr lang="en-US" sz="1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                              ++ others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****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Refer students to apply to be SI leaders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****</a:t>
            </a:r>
          </a:p>
          <a:p>
            <a:pPr marL="12700">
              <a:lnSpc>
                <a:spcPct val="100000"/>
              </a:lnSpc>
              <a:buClr>
                <a:srgbClr val="93A299"/>
              </a:buClr>
              <a:buSzPct val="84090"/>
              <a:tabLst>
                <a:tab pos="195580" algn="l"/>
              </a:tabLst>
            </a:pPr>
            <a:endParaRPr lang="en-US" dirty="0">
              <a:solidFill>
                <a:srgbClr val="292934"/>
              </a:solidFill>
              <a:latin typeface="Arial"/>
              <a:cs typeface="Arial"/>
            </a:endParaRPr>
          </a:p>
          <a:p>
            <a:pPr marL="12700" algn="ctr">
              <a:buClr>
                <a:srgbClr val="93A299"/>
              </a:buClr>
              <a:buSzPct val="84090"/>
              <a:tabLst>
                <a:tab pos="195580" algn="l"/>
              </a:tabLst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APPLY NOW</a:t>
            </a:r>
            <a:endParaRPr lang="en-US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algn="ctr">
              <a:buClr>
                <a:srgbClr val="93A299"/>
              </a:buClr>
              <a:buSzPct val="84090"/>
              <a:tabLst>
                <a:tab pos="195580" algn="l"/>
              </a:tabLst>
            </a:pPr>
            <a:endParaRPr lang="en-US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algn="ctr">
              <a:buClr>
                <a:srgbClr val="93A299"/>
              </a:buClr>
              <a:buSzPct val="84090"/>
              <a:tabLst>
                <a:tab pos="195580" algn="l"/>
              </a:tabLst>
            </a:pPr>
            <a:r>
              <a:rPr lang="en-US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Contact: </a:t>
            </a:r>
          </a:p>
          <a:p>
            <a:pPr marL="12700" algn="ctr">
              <a:buClr>
                <a:srgbClr val="93A299"/>
              </a:buClr>
              <a:buSzPct val="84090"/>
              <a:tabLst>
                <a:tab pos="195580" algn="l"/>
              </a:tabLst>
            </a:pPr>
            <a:endParaRPr lang="en-US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algn="ctr">
              <a:buClr>
                <a:srgbClr val="93A299"/>
              </a:buClr>
              <a:buSzPct val="84090"/>
              <a:tabLst>
                <a:tab pos="195580" algn="l"/>
              </a:tabLst>
            </a:pPr>
            <a:r>
              <a:rPr lang="en-US" sz="18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Learning Connection OMB S405</a:t>
            </a:r>
          </a:p>
          <a:p>
            <a:pPr marL="12700" algn="ctr">
              <a:buClr>
                <a:srgbClr val="93A299"/>
              </a:buClr>
              <a:buSzPct val="84090"/>
              <a:tabLst>
                <a:tab pos="195580" algn="l"/>
              </a:tabLst>
            </a:pPr>
            <a:endParaRPr lang="en-US" sz="1800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algn="ctr">
              <a:buClr>
                <a:srgbClr val="93A299"/>
              </a:buClr>
              <a:buSzPct val="84090"/>
              <a:tabLst>
                <a:tab pos="195580" algn="l"/>
              </a:tabLst>
            </a:pPr>
            <a:r>
              <a:rPr lang="en-US" sz="18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sprogram@uhd.edu</a:t>
            </a:r>
            <a:endParaRPr lang="en-US" sz="1800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algn="ctr">
              <a:buClr>
                <a:srgbClr val="93A299"/>
              </a:buClr>
              <a:buSzPct val="84090"/>
              <a:tabLst>
                <a:tab pos="195580" algn="l"/>
              </a:tabLst>
            </a:pPr>
            <a:endParaRPr lang="en-US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algn="ctr">
              <a:buClr>
                <a:srgbClr val="93A299"/>
              </a:buClr>
              <a:buSzPct val="84090"/>
              <a:tabLst>
                <a:tab pos="195580" algn="l"/>
              </a:tabLst>
            </a:pPr>
            <a:endParaRPr lang="en-US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algn="ctr">
              <a:buClr>
                <a:srgbClr val="93A299"/>
              </a:buClr>
              <a:buSzPct val="84090"/>
              <a:tabLst>
                <a:tab pos="195580" algn="l"/>
              </a:tabLst>
            </a:pPr>
            <a:endParaRPr lang="en-US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algn="ctr">
              <a:buClr>
                <a:srgbClr val="93A299"/>
              </a:buClr>
              <a:buSzPct val="84090"/>
              <a:tabLst>
                <a:tab pos="195580" algn="l"/>
              </a:tabLst>
            </a:pPr>
            <a:r>
              <a:rPr lang="en-US" b="0" i="0" dirty="0">
                <a:effectLst/>
                <a:latin typeface="Calibri" panose="020F0502020204030204" pitchFamily="34" charset="0"/>
                <a:hlinkClick r:id="rId4"/>
              </a:rPr>
              <a:t>uhd.edu/si</a:t>
            </a:r>
            <a:endParaRPr lang="en-US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algn="ctr">
              <a:buClr>
                <a:srgbClr val="93A299"/>
              </a:buClr>
              <a:buSzPct val="84090"/>
              <a:tabLst>
                <a:tab pos="195580" algn="l"/>
              </a:tabLst>
            </a:pPr>
            <a:endParaRPr lang="en-US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algn="ctr">
              <a:buClr>
                <a:srgbClr val="93A299"/>
              </a:buClr>
              <a:buSzPct val="84090"/>
              <a:tabLst>
                <a:tab pos="195580" algn="l"/>
              </a:tabLst>
            </a:pPr>
            <a:endParaRPr lang="en-US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algn="ctr">
              <a:buClr>
                <a:srgbClr val="93A299"/>
              </a:buClr>
              <a:buSzPct val="84090"/>
              <a:tabLst>
                <a:tab pos="195580" algn="l"/>
              </a:tabLst>
            </a:pPr>
            <a:endParaRPr lang="en-US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algn="ctr">
              <a:buClr>
                <a:srgbClr val="93A299"/>
              </a:buClr>
              <a:buSzPct val="84090"/>
              <a:tabLst>
                <a:tab pos="195580" algn="l"/>
              </a:tabLst>
            </a:pPr>
            <a:endParaRPr lang="en-US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algn="ctr">
              <a:buClr>
                <a:srgbClr val="93A299"/>
              </a:buClr>
              <a:buSzPct val="84090"/>
              <a:tabLst>
                <a:tab pos="195580" algn="l"/>
              </a:tabLs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buClr>
                <a:srgbClr val="93A299"/>
              </a:buClr>
              <a:buSzPct val="84090"/>
              <a:tabLst>
                <a:tab pos="195580" algn="l"/>
              </a:tabLst>
            </a:pPr>
            <a:endParaRPr lang="en-US" dirty="0">
              <a:solidFill>
                <a:srgbClr val="292934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buClr>
                <a:srgbClr val="93A299"/>
              </a:buClr>
              <a:buSzPct val="84090"/>
              <a:tabLst>
                <a:tab pos="195580" algn="l"/>
              </a:tabLst>
            </a:pPr>
            <a:endParaRPr lang="en-US" sz="1800" dirty="0">
              <a:solidFill>
                <a:srgbClr val="292934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590">
              <a:lnSpc>
                <a:spcPct val="100000"/>
              </a:lnSpc>
              <a:spcBef>
                <a:spcPts val="95"/>
              </a:spcBef>
            </a:pPr>
            <a:r>
              <a:rPr sz="4000" spc="-110" dirty="0"/>
              <a:t>Questions</a:t>
            </a:r>
            <a:r>
              <a:rPr sz="4000" spc="-210" dirty="0"/>
              <a:t> </a:t>
            </a:r>
            <a:r>
              <a:rPr sz="4000" spc="-100" dirty="0"/>
              <a:t>and</a:t>
            </a:r>
            <a:r>
              <a:rPr sz="4000" spc="-395" dirty="0"/>
              <a:t> </a:t>
            </a:r>
            <a:r>
              <a:rPr sz="4000" spc="-50" dirty="0"/>
              <a:t>Answers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3890898" y="1625600"/>
            <a:ext cx="13627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K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–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W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–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292934"/>
                </a:solidFill>
                <a:latin typeface="Arial"/>
                <a:cs typeface="Arial"/>
              </a:rPr>
              <a:t>L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590708" y="2848306"/>
            <a:ext cx="4034154" cy="2023745"/>
            <a:chOff x="2590708" y="2848306"/>
            <a:chExt cx="4034154" cy="2023745"/>
          </a:xfrm>
        </p:grpSpPr>
        <p:sp>
          <p:nvSpPr>
            <p:cNvPr id="5" name="object 5"/>
            <p:cNvSpPr/>
            <p:nvPr/>
          </p:nvSpPr>
          <p:spPr>
            <a:xfrm>
              <a:off x="2613736" y="2876524"/>
              <a:ext cx="3968115" cy="1950720"/>
            </a:xfrm>
            <a:custGeom>
              <a:avLst/>
              <a:gdLst/>
              <a:ahLst/>
              <a:cxnLst/>
              <a:rect l="l" t="t" r="r" b="b"/>
              <a:pathLst>
                <a:path w="3968115" h="1950720">
                  <a:moveTo>
                    <a:pt x="19583" y="0"/>
                  </a:moveTo>
                  <a:lnTo>
                    <a:pt x="0" y="0"/>
                  </a:lnTo>
                  <a:lnTo>
                    <a:pt x="0" y="1950453"/>
                  </a:lnTo>
                  <a:lnTo>
                    <a:pt x="19583" y="1950453"/>
                  </a:lnTo>
                  <a:lnTo>
                    <a:pt x="19583" y="0"/>
                  </a:lnTo>
                  <a:close/>
                </a:path>
                <a:path w="3968115" h="1950720">
                  <a:moveTo>
                    <a:pt x="3967734" y="0"/>
                  </a:moveTo>
                  <a:lnTo>
                    <a:pt x="2090547" y="0"/>
                  </a:lnTo>
                  <a:lnTo>
                    <a:pt x="2090547" y="1950453"/>
                  </a:lnTo>
                  <a:lnTo>
                    <a:pt x="3967734" y="1950453"/>
                  </a:lnTo>
                  <a:lnTo>
                    <a:pt x="3967734" y="0"/>
                  </a:lnTo>
                  <a:close/>
                </a:path>
              </a:pathLst>
            </a:custGeom>
            <a:solidFill>
              <a:srgbClr val="7FD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31181" y="3155382"/>
              <a:ext cx="1387825" cy="1677962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995446" y="2874926"/>
              <a:ext cx="1709420" cy="1979295"/>
            </a:xfrm>
            <a:custGeom>
              <a:avLst/>
              <a:gdLst/>
              <a:ahLst/>
              <a:cxnLst/>
              <a:rect l="l" t="t" r="r" b="b"/>
              <a:pathLst>
                <a:path w="1709420" h="1979295">
                  <a:moveTo>
                    <a:pt x="0" y="1979135"/>
                  </a:moveTo>
                  <a:lnTo>
                    <a:pt x="1708843" y="1979135"/>
                  </a:lnTo>
                  <a:lnTo>
                    <a:pt x="1708843" y="0"/>
                  </a:lnTo>
                  <a:lnTo>
                    <a:pt x="0" y="0"/>
                  </a:lnTo>
                  <a:lnTo>
                    <a:pt x="0" y="1979135"/>
                  </a:lnTo>
                  <a:close/>
                </a:path>
              </a:pathLst>
            </a:custGeom>
            <a:solidFill>
              <a:srgbClr val="FFD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97234" y="3180878"/>
              <a:ext cx="1340844" cy="1646092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2633319" y="2882892"/>
              <a:ext cx="362585" cy="1965325"/>
            </a:xfrm>
            <a:custGeom>
              <a:avLst/>
              <a:gdLst/>
              <a:ahLst/>
              <a:cxnLst/>
              <a:rect l="l" t="t" r="r" b="b"/>
              <a:pathLst>
                <a:path w="362585" h="1965325">
                  <a:moveTo>
                    <a:pt x="362126" y="0"/>
                  </a:moveTo>
                  <a:lnTo>
                    <a:pt x="0" y="0"/>
                  </a:lnTo>
                  <a:lnTo>
                    <a:pt x="0" y="1964794"/>
                  </a:lnTo>
                  <a:lnTo>
                    <a:pt x="362126" y="1964794"/>
                  </a:lnTo>
                  <a:lnTo>
                    <a:pt x="362126" y="0"/>
                  </a:lnTo>
                  <a:close/>
                </a:path>
              </a:pathLst>
            </a:custGeom>
            <a:solidFill>
              <a:srgbClr val="A8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633319" y="2892462"/>
              <a:ext cx="3948429" cy="1938020"/>
            </a:xfrm>
            <a:custGeom>
              <a:avLst/>
              <a:gdLst/>
              <a:ahLst/>
              <a:cxnLst/>
              <a:rect l="l" t="t" r="r" b="b"/>
              <a:pathLst>
                <a:path w="3948429" h="1938020">
                  <a:moveTo>
                    <a:pt x="362115" y="1752854"/>
                  </a:moveTo>
                  <a:lnTo>
                    <a:pt x="0" y="1497888"/>
                  </a:lnTo>
                  <a:lnTo>
                    <a:pt x="0" y="1673174"/>
                  </a:lnTo>
                  <a:lnTo>
                    <a:pt x="362115" y="1928139"/>
                  </a:lnTo>
                  <a:lnTo>
                    <a:pt x="362115" y="1752854"/>
                  </a:lnTo>
                  <a:close/>
                </a:path>
                <a:path w="3948429" h="1938020">
                  <a:moveTo>
                    <a:pt x="362115" y="1378381"/>
                  </a:moveTo>
                  <a:lnTo>
                    <a:pt x="0" y="1123416"/>
                  </a:lnTo>
                  <a:lnTo>
                    <a:pt x="0" y="1298702"/>
                  </a:lnTo>
                  <a:lnTo>
                    <a:pt x="362115" y="1553667"/>
                  </a:lnTo>
                  <a:lnTo>
                    <a:pt x="362115" y="1378381"/>
                  </a:lnTo>
                  <a:close/>
                </a:path>
                <a:path w="3948429" h="1938020">
                  <a:moveTo>
                    <a:pt x="362115" y="1003909"/>
                  </a:moveTo>
                  <a:lnTo>
                    <a:pt x="0" y="748944"/>
                  </a:lnTo>
                  <a:lnTo>
                    <a:pt x="0" y="924229"/>
                  </a:lnTo>
                  <a:lnTo>
                    <a:pt x="362115" y="1179195"/>
                  </a:lnTo>
                  <a:lnTo>
                    <a:pt x="362115" y="1003909"/>
                  </a:lnTo>
                  <a:close/>
                </a:path>
                <a:path w="3948429" h="1938020">
                  <a:moveTo>
                    <a:pt x="362115" y="629437"/>
                  </a:moveTo>
                  <a:lnTo>
                    <a:pt x="0" y="374472"/>
                  </a:lnTo>
                  <a:lnTo>
                    <a:pt x="0" y="549757"/>
                  </a:lnTo>
                  <a:lnTo>
                    <a:pt x="362115" y="804722"/>
                  </a:lnTo>
                  <a:lnTo>
                    <a:pt x="362115" y="629437"/>
                  </a:lnTo>
                  <a:close/>
                </a:path>
                <a:path w="3948429" h="1938020">
                  <a:moveTo>
                    <a:pt x="362115" y="254952"/>
                  </a:moveTo>
                  <a:lnTo>
                    <a:pt x="0" y="0"/>
                  </a:lnTo>
                  <a:lnTo>
                    <a:pt x="0" y="175285"/>
                  </a:lnTo>
                  <a:lnTo>
                    <a:pt x="362115" y="430237"/>
                  </a:lnTo>
                  <a:lnTo>
                    <a:pt x="362115" y="254952"/>
                  </a:lnTo>
                  <a:close/>
                </a:path>
                <a:path w="3948429" h="1938020">
                  <a:moveTo>
                    <a:pt x="3948150" y="1934514"/>
                  </a:moveTo>
                  <a:lnTo>
                    <a:pt x="3811130" y="1934514"/>
                  </a:lnTo>
                  <a:lnTo>
                    <a:pt x="3811130" y="1937702"/>
                  </a:lnTo>
                  <a:lnTo>
                    <a:pt x="3948150" y="1937702"/>
                  </a:lnTo>
                  <a:lnTo>
                    <a:pt x="3948150" y="1934514"/>
                  </a:lnTo>
                  <a:close/>
                </a:path>
                <a:path w="3948429" h="1938020">
                  <a:moveTo>
                    <a:pt x="3948150" y="140220"/>
                  </a:moveTo>
                  <a:lnTo>
                    <a:pt x="3811130" y="140220"/>
                  </a:lnTo>
                  <a:lnTo>
                    <a:pt x="3811130" y="1805444"/>
                  </a:lnTo>
                  <a:lnTo>
                    <a:pt x="3948150" y="1805444"/>
                  </a:lnTo>
                  <a:lnTo>
                    <a:pt x="3948150" y="1402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448361" y="2903613"/>
              <a:ext cx="133350" cy="1923414"/>
            </a:xfrm>
            <a:custGeom>
              <a:avLst/>
              <a:gdLst/>
              <a:ahLst/>
              <a:cxnLst/>
              <a:rect l="l" t="t" r="r" b="b"/>
              <a:pathLst>
                <a:path w="133350" h="1923414">
                  <a:moveTo>
                    <a:pt x="133108" y="1794294"/>
                  </a:moveTo>
                  <a:lnTo>
                    <a:pt x="0" y="1794294"/>
                  </a:lnTo>
                  <a:lnTo>
                    <a:pt x="0" y="1923364"/>
                  </a:lnTo>
                  <a:lnTo>
                    <a:pt x="133108" y="1923364"/>
                  </a:lnTo>
                  <a:lnTo>
                    <a:pt x="133108" y="1794294"/>
                  </a:lnTo>
                  <a:close/>
                </a:path>
                <a:path w="133350" h="1923414">
                  <a:moveTo>
                    <a:pt x="133108" y="0"/>
                  </a:moveTo>
                  <a:lnTo>
                    <a:pt x="0" y="0"/>
                  </a:lnTo>
                  <a:lnTo>
                    <a:pt x="0" y="129070"/>
                  </a:lnTo>
                  <a:lnTo>
                    <a:pt x="133108" y="129070"/>
                  </a:lnTo>
                  <a:lnTo>
                    <a:pt x="133108" y="0"/>
                  </a:lnTo>
                  <a:close/>
                </a:path>
              </a:pathLst>
            </a:custGeom>
            <a:solidFill>
              <a:srgbClr val="A8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590698" y="2848317"/>
              <a:ext cx="4034154" cy="2023745"/>
            </a:xfrm>
            <a:custGeom>
              <a:avLst/>
              <a:gdLst/>
              <a:ahLst/>
              <a:cxnLst/>
              <a:rect l="l" t="t" r="r" b="b"/>
              <a:pathLst>
                <a:path w="4034154" h="2023745">
                  <a:moveTo>
                    <a:pt x="4033837" y="0"/>
                  </a:moveTo>
                  <a:lnTo>
                    <a:pt x="3977068" y="0"/>
                  </a:lnTo>
                  <a:lnTo>
                    <a:pt x="3977068" y="52108"/>
                  </a:lnTo>
                  <a:lnTo>
                    <a:pt x="3977068" y="1970697"/>
                  </a:lnTo>
                  <a:lnTo>
                    <a:pt x="3857663" y="1970697"/>
                  </a:lnTo>
                  <a:lnTo>
                    <a:pt x="3857663" y="52108"/>
                  </a:lnTo>
                  <a:lnTo>
                    <a:pt x="3977068" y="52108"/>
                  </a:lnTo>
                  <a:lnTo>
                    <a:pt x="3977068" y="0"/>
                  </a:lnTo>
                  <a:lnTo>
                    <a:pt x="3802850" y="0"/>
                  </a:lnTo>
                  <a:lnTo>
                    <a:pt x="3802850" y="52108"/>
                  </a:lnTo>
                  <a:lnTo>
                    <a:pt x="3802850" y="1970697"/>
                  </a:lnTo>
                  <a:lnTo>
                    <a:pt x="48488" y="1970697"/>
                  </a:lnTo>
                  <a:lnTo>
                    <a:pt x="48488" y="52108"/>
                  </a:lnTo>
                  <a:lnTo>
                    <a:pt x="312737" y="52108"/>
                  </a:lnTo>
                  <a:lnTo>
                    <a:pt x="336232" y="52108"/>
                  </a:lnTo>
                  <a:lnTo>
                    <a:pt x="3802850" y="52108"/>
                  </a:lnTo>
                  <a:lnTo>
                    <a:pt x="3802850" y="0"/>
                  </a:lnTo>
                  <a:lnTo>
                    <a:pt x="355625" y="0"/>
                  </a:lnTo>
                  <a:lnTo>
                    <a:pt x="324383" y="0"/>
                  </a:lnTo>
                  <a:lnTo>
                    <a:pt x="0" y="0"/>
                  </a:lnTo>
                  <a:lnTo>
                    <a:pt x="0" y="2023275"/>
                  </a:lnTo>
                  <a:lnTo>
                    <a:pt x="4033837" y="2023275"/>
                  </a:lnTo>
                  <a:lnTo>
                    <a:pt x="403383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499011" y="3948949"/>
              <a:ext cx="164424" cy="92423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4228633" y="2968941"/>
              <a:ext cx="1035685" cy="570865"/>
            </a:xfrm>
            <a:custGeom>
              <a:avLst/>
              <a:gdLst/>
              <a:ahLst/>
              <a:cxnLst/>
              <a:rect l="l" t="t" r="r" b="b"/>
              <a:pathLst>
                <a:path w="1035685" h="570864">
                  <a:moveTo>
                    <a:pt x="516763" y="0"/>
                  </a:moveTo>
                  <a:lnTo>
                    <a:pt x="463912" y="1593"/>
                  </a:lnTo>
                  <a:lnTo>
                    <a:pt x="413019" y="6374"/>
                  </a:lnTo>
                  <a:lnTo>
                    <a:pt x="364083" y="12748"/>
                  </a:lnTo>
                  <a:lnTo>
                    <a:pt x="317105" y="22309"/>
                  </a:lnTo>
                  <a:lnTo>
                    <a:pt x="272083" y="35057"/>
                  </a:lnTo>
                  <a:lnTo>
                    <a:pt x="229020" y="49398"/>
                  </a:lnTo>
                  <a:lnTo>
                    <a:pt x="187914" y="65333"/>
                  </a:lnTo>
                  <a:lnTo>
                    <a:pt x="152680" y="82862"/>
                  </a:lnTo>
                  <a:lnTo>
                    <a:pt x="119403" y="103577"/>
                  </a:lnTo>
                  <a:lnTo>
                    <a:pt x="88084" y="125887"/>
                  </a:lnTo>
                  <a:lnTo>
                    <a:pt x="41106" y="173692"/>
                  </a:lnTo>
                  <a:lnTo>
                    <a:pt x="9787" y="227871"/>
                  </a:lnTo>
                  <a:lnTo>
                    <a:pt x="0" y="285237"/>
                  </a:lnTo>
                  <a:lnTo>
                    <a:pt x="1957" y="313920"/>
                  </a:lnTo>
                  <a:lnTo>
                    <a:pt x="23489" y="369693"/>
                  </a:lnTo>
                  <a:lnTo>
                    <a:pt x="62638" y="420685"/>
                  </a:lnTo>
                  <a:lnTo>
                    <a:pt x="119403" y="466897"/>
                  </a:lnTo>
                  <a:lnTo>
                    <a:pt x="152680" y="487613"/>
                  </a:lnTo>
                  <a:lnTo>
                    <a:pt x="187914" y="505141"/>
                  </a:lnTo>
                  <a:lnTo>
                    <a:pt x="229020" y="521076"/>
                  </a:lnTo>
                  <a:lnTo>
                    <a:pt x="272083" y="535418"/>
                  </a:lnTo>
                  <a:lnTo>
                    <a:pt x="317105" y="548166"/>
                  </a:lnTo>
                  <a:lnTo>
                    <a:pt x="364083" y="557727"/>
                  </a:lnTo>
                  <a:lnTo>
                    <a:pt x="413019" y="564101"/>
                  </a:lnTo>
                  <a:lnTo>
                    <a:pt x="463912" y="568882"/>
                  </a:lnTo>
                  <a:lnTo>
                    <a:pt x="516763" y="570475"/>
                  </a:lnTo>
                  <a:lnTo>
                    <a:pt x="569614" y="568882"/>
                  </a:lnTo>
                  <a:lnTo>
                    <a:pt x="620507" y="564101"/>
                  </a:lnTo>
                  <a:lnTo>
                    <a:pt x="671401" y="557727"/>
                  </a:lnTo>
                  <a:lnTo>
                    <a:pt x="718379" y="548166"/>
                  </a:lnTo>
                  <a:lnTo>
                    <a:pt x="763400" y="535418"/>
                  </a:lnTo>
                  <a:lnTo>
                    <a:pt x="806464" y="521076"/>
                  </a:lnTo>
                  <a:lnTo>
                    <a:pt x="845613" y="505141"/>
                  </a:lnTo>
                  <a:lnTo>
                    <a:pt x="882804" y="487613"/>
                  </a:lnTo>
                  <a:lnTo>
                    <a:pt x="916081" y="466897"/>
                  </a:lnTo>
                  <a:lnTo>
                    <a:pt x="947400" y="444588"/>
                  </a:lnTo>
                  <a:lnTo>
                    <a:pt x="994378" y="396783"/>
                  </a:lnTo>
                  <a:lnTo>
                    <a:pt x="1025697" y="342604"/>
                  </a:lnTo>
                  <a:lnTo>
                    <a:pt x="1035484" y="285237"/>
                  </a:lnTo>
                  <a:lnTo>
                    <a:pt x="1033527" y="256554"/>
                  </a:lnTo>
                  <a:lnTo>
                    <a:pt x="1011995" y="200781"/>
                  </a:lnTo>
                  <a:lnTo>
                    <a:pt x="972846" y="149789"/>
                  </a:lnTo>
                  <a:lnTo>
                    <a:pt x="916081" y="103577"/>
                  </a:lnTo>
                  <a:lnTo>
                    <a:pt x="882804" y="82862"/>
                  </a:lnTo>
                  <a:lnTo>
                    <a:pt x="845613" y="65333"/>
                  </a:lnTo>
                  <a:lnTo>
                    <a:pt x="806464" y="49398"/>
                  </a:lnTo>
                  <a:lnTo>
                    <a:pt x="763400" y="35057"/>
                  </a:lnTo>
                  <a:lnTo>
                    <a:pt x="718379" y="22309"/>
                  </a:lnTo>
                  <a:lnTo>
                    <a:pt x="671401" y="12748"/>
                  </a:lnTo>
                  <a:lnTo>
                    <a:pt x="620507" y="6374"/>
                  </a:lnTo>
                  <a:lnTo>
                    <a:pt x="569614" y="1593"/>
                  </a:lnTo>
                  <a:lnTo>
                    <a:pt x="51676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541823" y="3064552"/>
              <a:ext cx="395605" cy="419100"/>
            </a:xfrm>
            <a:custGeom>
              <a:avLst/>
              <a:gdLst/>
              <a:ahLst/>
              <a:cxnLst/>
              <a:rect l="l" t="t" r="r" b="b"/>
              <a:pathLst>
                <a:path w="395604" h="419100">
                  <a:moveTo>
                    <a:pt x="187914" y="0"/>
                  </a:moveTo>
                  <a:lnTo>
                    <a:pt x="140935" y="4780"/>
                  </a:lnTo>
                  <a:lnTo>
                    <a:pt x="99829" y="14341"/>
                  </a:lnTo>
                  <a:lnTo>
                    <a:pt x="52850" y="38244"/>
                  </a:lnTo>
                  <a:lnTo>
                    <a:pt x="15659" y="97203"/>
                  </a:lnTo>
                  <a:lnTo>
                    <a:pt x="3914" y="135448"/>
                  </a:lnTo>
                  <a:lnTo>
                    <a:pt x="0" y="181659"/>
                  </a:lnTo>
                  <a:lnTo>
                    <a:pt x="0" y="202375"/>
                  </a:lnTo>
                  <a:lnTo>
                    <a:pt x="15659" y="254961"/>
                  </a:lnTo>
                  <a:lnTo>
                    <a:pt x="45021" y="294798"/>
                  </a:lnTo>
                  <a:lnTo>
                    <a:pt x="86127" y="323481"/>
                  </a:lnTo>
                  <a:lnTo>
                    <a:pt x="133105" y="339416"/>
                  </a:lnTo>
                  <a:lnTo>
                    <a:pt x="166382" y="345791"/>
                  </a:lnTo>
                  <a:lnTo>
                    <a:pt x="193786" y="345791"/>
                  </a:lnTo>
                  <a:lnTo>
                    <a:pt x="193786" y="352165"/>
                  </a:lnTo>
                  <a:lnTo>
                    <a:pt x="209445" y="398376"/>
                  </a:lnTo>
                  <a:lnTo>
                    <a:pt x="260339" y="415905"/>
                  </a:lnTo>
                  <a:lnTo>
                    <a:pt x="285785" y="419092"/>
                  </a:lnTo>
                  <a:lnTo>
                    <a:pt x="358211" y="419092"/>
                  </a:lnTo>
                  <a:lnTo>
                    <a:pt x="366040" y="417498"/>
                  </a:lnTo>
                  <a:lnTo>
                    <a:pt x="373870" y="417498"/>
                  </a:lnTo>
                  <a:lnTo>
                    <a:pt x="373870" y="369693"/>
                  </a:lnTo>
                  <a:lnTo>
                    <a:pt x="371913" y="350571"/>
                  </a:lnTo>
                  <a:lnTo>
                    <a:pt x="291658" y="345791"/>
                  </a:lnTo>
                  <a:lnTo>
                    <a:pt x="291658" y="317107"/>
                  </a:lnTo>
                  <a:lnTo>
                    <a:pt x="334721" y="297985"/>
                  </a:lnTo>
                  <a:lnTo>
                    <a:pt x="367998" y="264522"/>
                  </a:lnTo>
                  <a:lnTo>
                    <a:pt x="387572" y="218310"/>
                  </a:lnTo>
                  <a:lnTo>
                    <a:pt x="395402" y="160944"/>
                  </a:lnTo>
                  <a:lnTo>
                    <a:pt x="391487" y="124293"/>
                  </a:lnTo>
                  <a:lnTo>
                    <a:pt x="364083" y="63740"/>
                  </a:lnTo>
                  <a:lnTo>
                    <a:pt x="311232" y="23902"/>
                  </a:lnTo>
                  <a:lnTo>
                    <a:pt x="234892" y="3187"/>
                  </a:lnTo>
                  <a:lnTo>
                    <a:pt x="18791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676885" y="3145820"/>
              <a:ext cx="138980" cy="183253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4228633" y="4164072"/>
              <a:ext cx="1035685" cy="570865"/>
            </a:xfrm>
            <a:custGeom>
              <a:avLst/>
              <a:gdLst/>
              <a:ahLst/>
              <a:cxnLst/>
              <a:rect l="l" t="t" r="r" b="b"/>
              <a:pathLst>
                <a:path w="1035685" h="570864">
                  <a:moveTo>
                    <a:pt x="516763" y="0"/>
                  </a:moveTo>
                  <a:lnTo>
                    <a:pt x="463912" y="1593"/>
                  </a:lnTo>
                  <a:lnTo>
                    <a:pt x="413019" y="6374"/>
                  </a:lnTo>
                  <a:lnTo>
                    <a:pt x="364083" y="12746"/>
                  </a:lnTo>
                  <a:lnTo>
                    <a:pt x="317105" y="22309"/>
                  </a:lnTo>
                  <a:lnTo>
                    <a:pt x="272083" y="35057"/>
                  </a:lnTo>
                  <a:lnTo>
                    <a:pt x="229020" y="49398"/>
                  </a:lnTo>
                  <a:lnTo>
                    <a:pt x="187914" y="65333"/>
                  </a:lnTo>
                  <a:lnTo>
                    <a:pt x="152680" y="82860"/>
                  </a:lnTo>
                  <a:lnTo>
                    <a:pt x="119403" y="103577"/>
                  </a:lnTo>
                  <a:lnTo>
                    <a:pt x="88084" y="125885"/>
                  </a:lnTo>
                  <a:lnTo>
                    <a:pt x="41106" y="173692"/>
                  </a:lnTo>
                  <a:lnTo>
                    <a:pt x="9787" y="227869"/>
                  </a:lnTo>
                  <a:lnTo>
                    <a:pt x="0" y="285236"/>
                  </a:lnTo>
                  <a:lnTo>
                    <a:pt x="1957" y="313919"/>
                  </a:lnTo>
                  <a:lnTo>
                    <a:pt x="23489" y="369692"/>
                  </a:lnTo>
                  <a:lnTo>
                    <a:pt x="62638" y="420685"/>
                  </a:lnTo>
                  <a:lnTo>
                    <a:pt x="119403" y="466897"/>
                  </a:lnTo>
                  <a:lnTo>
                    <a:pt x="152680" y="487613"/>
                  </a:lnTo>
                  <a:lnTo>
                    <a:pt x="187914" y="505141"/>
                  </a:lnTo>
                  <a:lnTo>
                    <a:pt x="229020" y="521076"/>
                  </a:lnTo>
                  <a:lnTo>
                    <a:pt x="272083" y="535418"/>
                  </a:lnTo>
                  <a:lnTo>
                    <a:pt x="317105" y="548166"/>
                  </a:lnTo>
                  <a:lnTo>
                    <a:pt x="364083" y="557725"/>
                  </a:lnTo>
                  <a:lnTo>
                    <a:pt x="413019" y="564101"/>
                  </a:lnTo>
                  <a:lnTo>
                    <a:pt x="463912" y="568882"/>
                  </a:lnTo>
                  <a:lnTo>
                    <a:pt x="516763" y="570473"/>
                  </a:lnTo>
                  <a:lnTo>
                    <a:pt x="569614" y="568882"/>
                  </a:lnTo>
                  <a:lnTo>
                    <a:pt x="620507" y="564101"/>
                  </a:lnTo>
                  <a:lnTo>
                    <a:pt x="671401" y="557725"/>
                  </a:lnTo>
                  <a:lnTo>
                    <a:pt x="718379" y="548166"/>
                  </a:lnTo>
                  <a:lnTo>
                    <a:pt x="763400" y="535418"/>
                  </a:lnTo>
                  <a:lnTo>
                    <a:pt x="806464" y="521076"/>
                  </a:lnTo>
                  <a:lnTo>
                    <a:pt x="845613" y="505141"/>
                  </a:lnTo>
                  <a:lnTo>
                    <a:pt x="882804" y="487613"/>
                  </a:lnTo>
                  <a:lnTo>
                    <a:pt x="916081" y="466897"/>
                  </a:lnTo>
                  <a:lnTo>
                    <a:pt x="947400" y="444588"/>
                  </a:lnTo>
                  <a:lnTo>
                    <a:pt x="994378" y="396783"/>
                  </a:lnTo>
                  <a:lnTo>
                    <a:pt x="1025697" y="342602"/>
                  </a:lnTo>
                  <a:lnTo>
                    <a:pt x="1035484" y="285236"/>
                  </a:lnTo>
                  <a:lnTo>
                    <a:pt x="1033527" y="256553"/>
                  </a:lnTo>
                  <a:lnTo>
                    <a:pt x="1011995" y="200781"/>
                  </a:lnTo>
                  <a:lnTo>
                    <a:pt x="972846" y="149789"/>
                  </a:lnTo>
                  <a:lnTo>
                    <a:pt x="916081" y="103577"/>
                  </a:lnTo>
                  <a:lnTo>
                    <a:pt x="882804" y="82860"/>
                  </a:lnTo>
                  <a:lnTo>
                    <a:pt x="845613" y="65333"/>
                  </a:lnTo>
                  <a:lnTo>
                    <a:pt x="806464" y="49398"/>
                  </a:lnTo>
                  <a:lnTo>
                    <a:pt x="763400" y="35057"/>
                  </a:lnTo>
                  <a:lnTo>
                    <a:pt x="718379" y="22309"/>
                  </a:lnTo>
                  <a:lnTo>
                    <a:pt x="671401" y="12746"/>
                  </a:lnTo>
                  <a:lnTo>
                    <a:pt x="620507" y="6374"/>
                  </a:lnTo>
                  <a:lnTo>
                    <a:pt x="569614" y="1593"/>
                  </a:lnTo>
                  <a:lnTo>
                    <a:pt x="51676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559440" y="4281991"/>
              <a:ext cx="377825" cy="331470"/>
            </a:xfrm>
            <a:custGeom>
              <a:avLst/>
              <a:gdLst/>
              <a:ahLst/>
              <a:cxnLst/>
              <a:rect l="l" t="t" r="r" b="b"/>
              <a:pathLst>
                <a:path w="377825" h="331470">
                  <a:moveTo>
                    <a:pt x="127233" y="0"/>
                  </a:moveTo>
                  <a:lnTo>
                    <a:pt x="60680" y="180066"/>
                  </a:lnTo>
                  <a:lnTo>
                    <a:pt x="0" y="331449"/>
                  </a:lnTo>
                  <a:lnTo>
                    <a:pt x="103744" y="331449"/>
                  </a:lnTo>
                  <a:lnTo>
                    <a:pt x="125276" y="258148"/>
                  </a:lnTo>
                  <a:lnTo>
                    <a:pt x="215318" y="259741"/>
                  </a:lnTo>
                  <a:lnTo>
                    <a:pt x="240764" y="331449"/>
                  </a:lnTo>
                  <a:lnTo>
                    <a:pt x="377785" y="331449"/>
                  </a:lnTo>
                  <a:lnTo>
                    <a:pt x="260339" y="3187"/>
                  </a:lnTo>
                  <a:lnTo>
                    <a:pt x="12723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340199" y="3445408"/>
              <a:ext cx="830580" cy="1028065"/>
            </a:xfrm>
            <a:custGeom>
              <a:avLst/>
              <a:gdLst/>
              <a:ahLst/>
              <a:cxnLst/>
              <a:rect l="l" t="t" r="r" b="b"/>
              <a:pathLst>
                <a:path w="830579" h="1028064">
                  <a:moveTo>
                    <a:pt x="217271" y="36652"/>
                  </a:moveTo>
                  <a:lnTo>
                    <a:pt x="135064" y="0"/>
                  </a:lnTo>
                  <a:lnTo>
                    <a:pt x="0" y="188036"/>
                  </a:lnTo>
                  <a:lnTo>
                    <a:pt x="217271" y="36652"/>
                  </a:lnTo>
                  <a:close/>
                </a:path>
                <a:path w="830579" h="1028064">
                  <a:moveTo>
                    <a:pt x="438467" y="1027811"/>
                  </a:moveTo>
                  <a:lnTo>
                    <a:pt x="413016" y="960882"/>
                  </a:lnTo>
                  <a:lnTo>
                    <a:pt x="399313" y="901928"/>
                  </a:lnTo>
                  <a:lnTo>
                    <a:pt x="358216" y="1027811"/>
                  </a:lnTo>
                  <a:lnTo>
                    <a:pt x="438467" y="1027811"/>
                  </a:lnTo>
                  <a:close/>
                </a:path>
                <a:path w="830579" h="1028064">
                  <a:moveTo>
                    <a:pt x="829957" y="646963"/>
                  </a:moveTo>
                  <a:lnTo>
                    <a:pt x="606806" y="791972"/>
                  </a:lnTo>
                  <a:lnTo>
                    <a:pt x="687057" y="830211"/>
                  </a:lnTo>
                  <a:lnTo>
                    <a:pt x="829957" y="6469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34847" y="4383976"/>
              <a:ext cx="164424" cy="165723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4248200" y="4441342"/>
              <a:ext cx="1266825" cy="49530"/>
            </a:xfrm>
            <a:custGeom>
              <a:avLst/>
              <a:gdLst/>
              <a:ahLst/>
              <a:cxnLst/>
              <a:rect l="l" t="t" r="r" b="b"/>
              <a:pathLst>
                <a:path w="1266825" h="49529">
                  <a:moveTo>
                    <a:pt x="60680" y="0"/>
                  </a:moveTo>
                  <a:lnTo>
                    <a:pt x="0" y="0"/>
                  </a:lnTo>
                  <a:lnTo>
                    <a:pt x="0" y="49403"/>
                  </a:lnTo>
                  <a:lnTo>
                    <a:pt x="60680" y="49403"/>
                  </a:lnTo>
                  <a:lnTo>
                    <a:pt x="60680" y="0"/>
                  </a:lnTo>
                  <a:close/>
                </a:path>
                <a:path w="1266825" h="49529">
                  <a:moveTo>
                    <a:pt x="187909" y="0"/>
                  </a:moveTo>
                  <a:lnTo>
                    <a:pt x="125272" y="0"/>
                  </a:lnTo>
                  <a:lnTo>
                    <a:pt x="125272" y="49403"/>
                  </a:lnTo>
                  <a:lnTo>
                    <a:pt x="187909" y="49403"/>
                  </a:lnTo>
                  <a:lnTo>
                    <a:pt x="187909" y="0"/>
                  </a:lnTo>
                  <a:close/>
                </a:path>
                <a:path w="1266825" h="49529">
                  <a:moveTo>
                    <a:pt x="313194" y="0"/>
                  </a:moveTo>
                  <a:lnTo>
                    <a:pt x="250558" y="0"/>
                  </a:lnTo>
                  <a:lnTo>
                    <a:pt x="250558" y="49403"/>
                  </a:lnTo>
                  <a:lnTo>
                    <a:pt x="313194" y="49403"/>
                  </a:lnTo>
                  <a:lnTo>
                    <a:pt x="313194" y="0"/>
                  </a:lnTo>
                  <a:close/>
                </a:path>
                <a:path w="1266825" h="49529">
                  <a:moveTo>
                    <a:pt x="765365" y="0"/>
                  </a:moveTo>
                  <a:lnTo>
                    <a:pt x="702716" y="0"/>
                  </a:lnTo>
                  <a:lnTo>
                    <a:pt x="702716" y="49403"/>
                  </a:lnTo>
                  <a:lnTo>
                    <a:pt x="765365" y="49403"/>
                  </a:lnTo>
                  <a:lnTo>
                    <a:pt x="765365" y="0"/>
                  </a:lnTo>
                  <a:close/>
                </a:path>
                <a:path w="1266825" h="49529">
                  <a:moveTo>
                    <a:pt x="890638" y="0"/>
                  </a:moveTo>
                  <a:lnTo>
                    <a:pt x="828001" y="0"/>
                  </a:lnTo>
                  <a:lnTo>
                    <a:pt x="828001" y="49403"/>
                  </a:lnTo>
                  <a:lnTo>
                    <a:pt x="890638" y="49403"/>
                  </a:lnTo>
                  <a:lnTo>
                    <a:pt x="890638" y="0"/>
                  </a:lnTo>
                  <a:close/>
                </a:path>
                <a:path w="1266825" h="49529">
                  <a:moveTo>
                    <a:pt x="1015911" y="0"/>
                  </a:moveTo>
                  <a:lnTo>
                    <a:pt x="953274" y="0"/>
                  </a:lnTo>
                  <a:lnTo>
                    <a:pt x="953274" y="49403"/>
                  </a:lnTo>
                  <a:lnTo>
                    <a:pt x="1015911" y="49403"/>
                  </a:lnTo>
                  <a:lnTo>
                    <a:pt x="1015911" y="0"/>
                  </a:lnTo>
                  <a:close/>
                </a:path>
                <a:path w="1266825" h="49529">
                  <a:moveTo>
                    <a:pt x="1141183" y="0"/>
                  </a:moveTo>
                  <a:lnTo>
                    <a:pt x="1080503" y="0"/>
                  </a:lnTo>
                  <a:lnTo>
                    <a:pt x="1080503" y="49403"/>
                  </a:lnTo>
                  <a:lnTo>
                    <a:pt x="1141183" y="49403"/>
                  </a:lnTo>
                  <a:lnTo>
                    <a:pt x="1141183" y="0"/>
                  </a:lnTo>
                  <a:close/>
                </a:path>
                <a:path w="1266825" h="49529">
                  <a:moveTo>
                    <a:pt x="1266456" y="0"/>
                  </a:moveTo>
                  <a:lnTo>
                    <a:pt x="1205776" y="0"/>
                  </a:lnTo>
                  <a:lnTo>
                    <a:pt x="1205776" y="49403"/>
                  </a:lnTo>
                  <a:lnTo>
                    <a:pt x="1266456" y="49403"/>
                  </a:lnTo>
                  <a:lnTo>
                    <a:pt x="1266456" y="0"/>
                  </a:lnTo>
                  <a:close/>
                </a:path>
              </a:pathLst>
            </a:custGeom>
            <a:solidFill>
              <a:srgbClr val="A8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193650" y="3083674"/>
              <a:ext cx="164424" cy="165724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4068114" y="3141052"/>
              <a:ext cx="1076960" cy="49530"/>
            </a:xfrm>
            <a:custGeom>
              <a:avLst/>
              <a:gdLst/>
              <a:ahLst/>
              <a:cxnLst/>
              <a:rect l="l" t="t" r="r" b="b"/>
              <a:pathLst>
                <a:path w="1076960" h="49530">
                  <a:moveTo>
                    <a:pt x="60680" y="0"/>
                  </a:moveTo>
                  <a:lnTo>
                    <a:pt x="0" y="0"/>
                  </a:lnTo>
                  <a:lnTo>
                    <a:pt x="0" y="49390"/>
                  </a:lnTo>
                  <a:lnTo>
                    <a:pt x="60680" y="49390"/>
                  </a:lnTo>
                  <a:lnTo>
                    <a:pt x="60680" y="0"/>
                  </a:lnTo>
                  <a:close/>
                </a:path>
                <a:path w="1076960" h="49530">
                  <a:moveTo>
                    <a:pt x="185953" y="0"/>
                  </a:moveTo>
                  <a:lnTo>
                    <a:pt x="125272" y="0"/>
                  </a:lnTo>
                  <a:lnTo>
                    <a:pt x="125272" y="49390"/>
                  </a:lnTo>
                  <a:lnTo>
                    <a:pt x="185953" y="49390"/>
                  </a:lnTo>
                  <a:lnTo>
                    <a:pt x="185953" y="0"/>
                  </a:lnTo>
                  <a:close/>
                </a:path>
                <a:path w="1076960" h="49530">
                  <a:moveTo>
                    <a:pt x="311238" y="0"/>
                  </a:moveTo>
                  <a:lnTo>
                    <a:pt x="250558" y="0"/>
                  </a:lnTo>
                  <a:lnTo>
                    <a:pt x="250558" y="49390"/>
                  </a:lnTo>
                  <a:lnTo>
                    <a:pt x="311238" y="49390"/>
                  </a:lnTo>
                  <a:lnTo>
                    <a:pt x="311238" y="0"/>
                  </a:lnTo>
                  <a:close/>
                </a:path>
                <a:path w="1076960" h="49530">
                  <a:moveTo>
                    <a:pt x="438467" y="0"/>
                  </a:moveTo>
                  <a:lnTo>
                    <a:pt x="375831" y="0"/>
                  </a:lnTo>
                  <a:lnTo>
                    <a:pt x="375831" y="49390"/>
                  </a:lnTo>
                  <a:lnTo>
                    <a:pt x="438467" y="49390"/>
                  </a:lnTo>
                  <a:lnTo>
                    <a:pt x="438467" y="0"/>
                  </a:lnTo>
                  <a:close/>
                </a:path>
                <a:path w="1076960" h="49530">
                  <a:moveTo>
                    <a:pt x="970889" y="0"/>
                  </a:moveTo>
                  <a:lnTo>
                    <a:pt x="910209" y="0"/>
                  </a:lnTo>
                  <a:lnTo>
                    <a:pt x="910209" y="49390"/>
                  </a:lnTo>
                  <a:lnTo>
                    <a:pt x="970889" y="49390"/>
                  </a:lnTo>
                  <a:lnTo>
                    <a:pt x="970889" y="0"/>
                  </a:lnTo>
                  <a:close/>
                </a:path>
                <a:path w="1076960" h="49530">
                  <a:moveTo>
                    <a:pt x="1076591" y="0"/>
                  </a:moveTo>
                  <a:lnTo>
                    <a:pt x="1015911" y="0"/>
                  </a:lnTo>
                  <a:lnTo>
                    <a:pt x="1015911" y="49390"/>
                  </a:lnTo>
                  <a:lnTo>
                    <a:pt x="1076591" y="49390"/>
                  </a:lnTo>
                  <a:lnTo>
                    <a:pt x="1076591" y="0"/>
                  </a:lnTo>
                  <a:close/>
                </a:path>
              </a:pathLst>
            </a:custGeom>
            <a:solidFill>
              <a:srgbClr val="A8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70080" y="3980819"/>
              <a:ext cx="120014" cy="45085"/>
            </a:xfrm>
            <a:custGeom>
              <a:avLst/>
              <a:gdLst/>
              <a:ahLst/>
              <a:cxnLst/>
              <a:rect l="l" t="t" r="r" b="b"/>
              <a:pathLst>
                <a:path w="120014" h="45085">
                  <a:moveTo>
                    <a:pt x="91999" y="0"/>
                  </a:moveTo>
                  <a:lnTo>
                    <a:pt x="27404" y="0"/>
                  </a:lnTo>
                  <a:lnTo>
                    <a:pt x="15659" y="1593"/>
                  </a:lnTo>
                  <a:lnTo>
                    <a:pt x="7829" y="6374"/>
                  </a:lnTo>
                  <a:lnTo>
                    <a:pt x="1957" y="14341"/>
                  </a:lnTo>
                  <a:lnTo>
                    <a:pt x="0" y="22309"/>
                  </a:lnTo>
                  <a:lnTo>
                    <a:pt x="1957" y="31870"/>
                  </a:lnTo>
                  <a:lnTo>
                    <a:pt x="7829" y="38242"/>
                  </a:lnTo>
                  <a:lnTo>
                    <a:pt x="15659" y="43024"/>
                  </a:lnTo>
                  <a:lnTo>
                    <a:pt x="27404" y="44618"/>
                  </a:lnTo>
                  <a:lnTo>
                    <a:pt x="91999" y="44618"/>
                  </a:lnTo>
                  <a:lnTo>
                    <a:pt x="103744" y="43024"/>
                  </a:lnTo>
                  <a:lnTo>
                    <a:pt x="111573" y="38242"/>
                  </a:lnTo>
                  <a:lnTo>
                    <a:pt x="117448" y="31870"/>
                  </a:lnTo>
                  <a:lnTo>
                    <a:pt x="119405" y="22309"/>
                  </a:lnTo>
                  <a:lnTo>
                    <a:pt x="117448" y="14341"/>
                  </a:lnTo>
                  <a:lnTo>
                    <a:pt x="111573" y="6374"/>
                  </a:lnTo>
                  <a:lnTo>
                    <a:pt x="103744" y="1593"/>
                  </a:lnTo>
                  <a:lnTo>
                    <a:pt x="9199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05E984CD-E85A-850E-8726-87CD03A529F3}"/>
              </a:ext>
            </a:extLst>
          </p:cNvPr>
          <p:cNvSpPr txBox="1"/>
          <p:nvPr/>
        </p:nvSpPr>
        <p:spPr>
          <a:xfrm>
            <a:off x="4248200" y="6212016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pc="-110" dirty="0">
                <a:hlinkClick r:id="rId8"/>
              </a:rPr>
              <a:t>kailitih@uhd.edu</a:t>
            </a:r>
            <a:endParaRPr lang="en-US" spc="-110" dirty="0"/>
          </a:p>
          <a:p>
            <a:r>
              <a:rPr lang="en-US" spc="-110" dirty="0"/>
              <a:t>Asst. Director, Supplemental Instruction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916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5" dirty="0"/>
              <a:t>What</a:t>
            </a:r>
            <a:r>
              <a:rPr sz="4000" spc="-195" dirty="0"/>
              <a:t> </a:t>
            </a:r>
            <a:r>
              <a:rPr sz="4000" spc="-55" dirty="0"/>
              <a:t>is</a:t>
            </a:r>
            <a:r>
              <a:rPr sz="4000" spc="-195" dirty="0"/>
              <a:t> </a:t>
            </a:r>
            <a:r>
              <a:rPr sz="4000" spc="-114" dirty="0"/>
              <a:t>Supplemental</a:t>
            </a:r>
            <a:r>
              <a:rPr sz="4000" spc="-210" dirty="0"/>
              <a:t> </a:t>
            </a:r>
            <a:r>
              <a:rPr sz="4000" spc="-60" dirty="0"/>
              <a:t>Instruction?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15620" y="1219200"/>
            <a:ext cx="8092440" cy="58969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160">
              <a:lnSpc>
                <a:spcPct val="100000"/>
              </a:lnSpc>
              <a:spcBef>
                <a:spcPts val="5"/>
              </a:spcBef>
              <a:buClr>
                <a:srgbClr val="93A299"/>
              </a:buClr>
              <a:buFont typeface="Arial"/>
              <a:buChar char="•"/>
            </a:pPr>
            <a:endParaRPr sz="3500" dirty="0"/>
          </a:p>
          <a:p>
            <a:pPr marL="205740" indent="-182880">
              <a:lnSpc>
                <a:spcPct val="100000"/>
              </a:lnSpc>
              <a:buClr>
                <a:srgbClr val="93A299"/>
              </a:buClr>
              <a:buSzPct val="85416"/>
              <a:buChar char="•"/>
              <a:tabLst>
                <a:tab pos="205740" algn="l"/>
              </a:tabLst>
            </a:pPr>
            <a:r>
              <a:rPr dirty="0"/>
              <a:t>SI</a:t>
            </a:r>
            <a:r>
              <a:rPr spc="-25" dirty="0"/>
              <a:t> </a:t>
            </a:r>
            <a:r>
              <a:rPr lang="en-US" spc="-25" dirty="0"/>
              <a:t>is student led instruction </a:t>
            </a:r>
            <a:r>
              <a:rPr dirty="0"/>
              <a:t>for</a:t>
            </a:r>
            <a:r>
              <a:rPr spc="-25" dirty="0"/>
              <a:t> </a:t>
            </a:r>
            <a:r>
              <a:rPr dirty="0"/>
              <a:t>“</a:t>
            </a:r>
            <a:r>
              <a:rPr lang="en-US" dirty="0"/>
              <a:t>entry level historically difficult</a:t>
            </a:r>
            <a:r>
              <a:rPr dirty="0"/>
              <a:t>”</a:t>
            </a:r>
            <a:r>
              <a:rPr spc="-5" dirty="0"/>
              <a:t> </a:t>
            </a:r>
            <a:r>
              <a:rPr dirty="0"/>
              <a:t>c</a:t>
            </a:r>
            <a:r>
              <a:rPr lang="en-US" dirty="0"/>
              <a:t>ourse</a:t>
            </a:r>
            <a:r>
              <a:rPr dirty="0"/>
              <a:t>s</a:t>
            </a:r>
            <a:r>
              <a:rPr lang="en-US" dirty="0"/>
              <a:t>,</a:t>
            </a:r>
            <a:r>
              <a:rPr spc="5" dirty="0"/>
              <a:t> </a:t>
            </a:r>
            <a:r>
              <a:rPr dirty="0"/>
              <a:t>for</a:t>
            </a:r>
            <a:r>
              <a:rPr spc="-2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benefit</a:t>
            </a:r>
            <a:r>
              <a:rPr spc="5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dirty="0"/>
              <a:t>“</a:t>
            </a:r>
            <a:r>
              <a:rPr lang="en-US" dirty="0"/>
              <a:t>all</a:t>
            </a:r>
            <a:r>
              <a:rPr dirty="0"/>
              <a:t>”</a:t>
            </a:r>
            <a:r>
              <a:rPr spc="-10" dirty="0"/>
              <a:t> students</a:t>
            </a:r>
            <a:endParaRPr lang="en-US" spc="-10" dirty="0"/>
          </a:p>
          <a:p>
            <a:pPr marL="205740" indent="-182880">
              <a:lnSpc>
                <a:spcPct val="100000"/>
              </a:lnSpc>
              <a:buClr>
                <a:srgbClr val="93A299"/>
              </a:buClr>
              <a:buSzPct val="85416"/>
              <a:buChar char="•"/>
              <a:tabLst>
                <a:tab pos="205740" algn="l"/>
              </a:tabLst>
            </a:pPr>
            <a:endParaRPr sz="3500" dirty="0"/>
          </a:p>
          <a:p>
            <a:pPr marL="365760" indent="-342900">
              <a:lnSpc>
                <a:spcPct val="100000"/>
              </a:lnSpc>
              <a:spcBef>
                <a:spcPts val="5"/>
              </a:spcBef>
              <a:buClr>
                <a:srgbClr val="93A299"/>
              </a:buClr>
              <a:buSzPct val="85416"/>
              <a:buFont typeface="Arial" panose="020B0604020202020204" pitchFamily="34" charset="0"/>
              <a:buChar char="•"/>
              <a:tabLst>
                <a:tab pos="205740" algn="l"/>
              </a:tabLst>
            </a:pPr>
            <a:r>
              <a:rPr dirty="0"/>
              <a:t>Different</a:t>
            </a:r>
            <a:r>
              <a:rPr spc="-35" dirty="0"/>
              <a:t> </a:t>
            </a:r>
            <a:r>
              <a:rPr dirty="0"/>
              <a:t>from</a:t>
            </a:r>
            <a:r>
              <a:rPr spc="-55" dirty="0"/>
              <a:t> </a:t>
            </a:r>
            <a:r>
              <a:rPr spc="-10" dirty="0"/>
              <a:t>tutoring</a:t>
            </a:r>
          </a:p>
          <a:p>
            <a:pPr marL="10160">
              <a:lnSpc>
                <a:spcPct val="100000"/>
              </a:lnSpc>
              <a:spcBef>
                <a:spcPts val="5"/>
              </a:spcBef>
              <a:buClr>
                <a:srgbClr val="93A299"/>
              </a:buClr>
              <a:buFont typeface="Arial"/>
              <a:buChar char="•"/>
            </a:pPr>
            <a:endParaRPr sz="3000" dirty="0"/>
          </a:p>
          <a:p>
            <a:pPr marL="365125" marR="5101590" indent="-342900">
              <a:lnSpc>
                <a:spcPct val="120000"/>
              </a:lnSpc>
              <a:buClr>
                <a:srgbClr val="93A299"/>
              </a:buClr>
              <a:buSzPct val="85416"/>
              <a:buFont typeface="Arial" panose="020B0604020202020204" pitchFamily="34" charset="0"/>
              <a:buChar char="•"/>
              <a:tabLst>
                <a:tab pos="528320" algn="l"/>
              </a:tabLst>
            </a:pPr>
            <a:r>
              <a:rPr lang="en-US" dirty="0"/>
              <a:t>Collaborative learning facilitated by an SI leader</a:t>
            </a:r>
          </a:p>
          <a:p>
            <a:pPr marL="365125" marR="5101590" indent="-342900">
              <a:lnSpc>
                <a:spcPct val="120000"/>
              </a:lnSpc>
              <a:buClr>
                <a:srgbClr val="93A299"/>
              </a:buClr>
              <a:buSzPct val="85416"/>
              <a:buFont typeface="Arial" panose="020B0604020202020204" pitchFamily="34" charset="0"/>
              <a:buChar char="•"/>
              <a:tabLst>
                <a:tab pos="528320" algn="l"/>
              </a:tabLst>
            </a:pPr>
            <a:endParaRPr spc="-10" dirty="0"/>
          </a:p>
          <a:p>
            <a:pPr marL="10160">
              <a:spcBef>
                <a:spcPts val="50"/>
              </a:spcBef>
            </a:pPr>
            <a:r>
              <a:rPr lang="en-US" spc="-10" dirty="0"/>
              <a:t>SI Leaders are students who have scored a B or higher in the course.</a:t>
            </a:r>
          </a:p>
          <a:p>
            <a:pPr marL="10160">
              <a:lnSpc>
                <a:spcPct val="100000"/>
              </a:lnSpc>
              <a:spcBef>
                <a:spcPts val="50"/>
              </a:spcBef>
            </a:pPr>
            <a:endParaRPr sz="3250" dirty="0"/>
          </a:p>
          <a:p>
            <a:pPr marL="1760220">
              <a:lnSpc>
                <a:spcPct val="100000"/>
              </a:lnSpc>
            </a:pPr>
            <a:r>
              <a:rPr sz="1300" spc="-5" dirty="0">
                <a:solidFill>
                  <a:srgbClr val="93A299"/>
                </a:solidFill>
              </a:rPr>
              <a:t>•</a:t>
            </a:r>
            <a:endParaRPr sz="1300" dirty="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15200" y="3411230"/>
            <a:ext cx="1676400" cy="102209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8606" y="697484"/>
            <a:ext cx="654113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70" dirty="0"/>
              <a:t>SI</a:t>
            </a:r>
            <a:r>
              <a:rPr sz="4000" spc="-165" dirty="0"/>
              <a:t> </a:t>
            </a:r>
            <a:r>
              <a:rPr sz="4000" spc="-120" dirty="0"/>
              <a:t>Purpose/Desired</a:t>
            </a:r>
            <a:r>
              <a:rPr sz="4000" spc="-175" dirty="0"/>
              <a:t> </a:t>
            </a:r>
            <a:r>
              <a:rPr sz="4000" spc="-55" dirty="0"/>
              <a:t>Outcomes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400048"/>
            <a:ext cx="5049895" cy="494302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385"/>
              </a:spcBef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Improve</a:t>
            </a:r>
            <a:r>
              <a:rPr sz="24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learning</a:t>
            </a:r>
            <a:endParaRPr sz="2400" dirty="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290"/>
              </a:spcBef>
            </a:pPr>
            <a:r>
              <a:rPr lang="en-US" sz="2400" dirty="0">
                <a:solidFill>
                  <a:srgbClr val="292934"/>
                </a:solidFill>
                <a:latin typeface="Arial"/>
                <a:cs typeface="Arial"/>
              </a:rPr>
              <a:t>=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break</a:t>
            </a:r>
            <a:r>
              <a:rPr sz="24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4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dependency</a:t>
            </a:r>
            <a:r>
              <a:rPr sz="2400" spc="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cycle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 dirty="0">
              <a:latin typeface="Arial"/>
              <a:cs typeface="Arial"/>
            </a:endParaRPr>
          </a:p>
          <a:p>
            <a:pPr marL="195580" marR="550545" indent="-182880">
              <a:lnSpc>
                <a:spcPct val="110000"/>
              </a:lnSpc>
              <a:buClr>
                <a:srgbClr val="93A299"/>
              </a:buClr>
              <a:buSzPct val="85416"/>
              <a:buChar char="•"/>
              <a:tabLst>
                <a:tab pos="92710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Improve</a:t>
            </a:r>
            <a:r>
              <a:rPr sz="24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student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 performance 	</a:t>
            </a:r>
            <a:r>
              <a:rPr lang="en-US" sz="2400" spc="-10" dirty="0">
                <a:solidFill>
                  <a:srgbClr val="292934"/>
                </a:solidFill>
                <a:latin typeface="Arial"/>
                <a:cs typeface="Arial"/>
              </a:rPr>
              <a:t>=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facilitate</a:t>
            </a:r>
            <a:r>
              <a:rPr sz="24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learning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292934"/>
                </a:solidFill>
                <a:latin typeface="Arial"/>
                <a:cs typeface="Arial"/>
              </a:rPr>
              <a:t>and 	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earn</a:t>
            </a:r>
            <a:r>
              <a:rPr sz="24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higher</a:t>
            </a:r>
            <a:r>
              <a:rPr sz="2400" spc="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grades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93A299"/>
              </a:buClr>
              <a:buFont typeface="Arial"/>
              <a:buChar char="•"/>
            </a:pPr>
            <a:endParaRPr sz="2750" dirty="0">
              <a:latin typeface="Arial"/>
              <a:cs typeface="Arial"/>
            </a:endParaRPr>
          </a:p>
          <a:p>
            <a:pPr marL="278765" marR="365760" indent="-266700">
              <a:lnSpc>
                <a:spcPct val="110000"/>
              </a:lnSpc>
              <a:buClr>
                <a:srgbClr val="93A299"/>
              </a:buClr>
              <a:buSzPct val="85416"/>
              <a:buChar char="•"/>
              <a:tabLst>
                <a:tab pos="279400" algn="l"/>
                <a:tab pos="926465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Increase</a:t>
            </a:r>
            <a:r>
              <a:rPr sz="24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continued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enrollment 		</a:t>
            </a:r>
            <a:r>
              <a:rPr lang="en-US" sz="2400" spc="-10" dirty="0">
                <a:solidFill>
                  <a:srgbClr val="292934"/>
                </a:solidFill>
                <a:latin typeface="Arial"/>
                <a:cs typeface="Arial"/>
              </a:rPr>
              <a:t>=be motivated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and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persist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93A299"/>
              </a:buClr>
              <a:buFont typeface="Arial"/>
              <a:buChar char="•"/>
            </a:pPr>
            <a:endParaRPr sz="3000" dirty="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Increase</a:t>
            </a:r>
            <a:r>
              <a:rPr sz="24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retention</a:t>
            </a:r>
            <a:endParaRPr sz="2400" dirty="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290"/>
              </a:spcBef>
            </a:pPr>
            <a:r>
              <a:rPr lang="en-US" sz="2400" dirty="0">
                <a:solidFill>
                  <a:srgbClr val="292934"/>
                </a:solidFill>
                <a:latin typeface="Arial"/>
                <a:cs typeface="Arial"/>
              </a:rPr>
              <a:t>=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prevent</a:t>
            </a:r>
            <a:r>
              <a:rPr sz="24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292934"/>
                </a:solidFill>
                <a:latin typeface="Arial"/>
                <a:cs typeface="Arial"/>
              </a:rPr>
              <a:t>withdrawal</a:t>
            </a:r>
            <a:endParaRPr sz="2400" dirty="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251981" y="1602282"/>
            <a:ext cx="1216025" cy="1064895"/>
            <a:chOff x="6251981" y="1602282"/>
            <a:chExt cx="1216025" cy="1064895"/>
          </a:xfrm>
        </p:grpSpPr>
        <p:sp>
          <p:nvSpPr>
            <p:cNvPr id="5" name="object 5"/>
            <p:cNvSpPr/>
            <p:nvPr/>
          </p:nvSpPr>
          <p:spPr>
            <a:xfrm>
              <a:off x="6976304" y="1602282"/>
              <a:ext cx="491490" cy="1019810"/>
            </a:xfrm>
            <a:custGeom>
              <a:avLst/>
              <a:gdLst/>
              <a:ahLst/>
              <a:cxnLst/>
              <a:rect l="l" t="t" r="r" b="b"/>
              <a:pathLst>
                <a:path w="491490" h="1019810">
                  <a:moveTo>
                    <a:pt x="0" y="1019332"/>
                  </a:moveTo>
                  <a:lnTo>
                    <a:pt x="0" y="914373"/>
                  </a:lnTo>
                  <a:lnTo>
                    <a:pt x="31786" y="912355"/>
                  </a:lnTo>
                  <a:lnTo>
                    <a:pt x="63576" y="908316"/>
                  </a:lnTo>
                  <a:lnTo>
                    <a:pt x="122612" y="892168"/>
                  </a:lnTo>
                  <a:lnTo>
                    <a:pt x="174833" y="867948"/>
                  </a:lnTo>
                  <a:lnTo>
                    <a:pt x="222518" y="833634"/>
                  </a:lnTo>
                  <a:lnTo>
                    <a:pt x="258845" y="791246"/>
                  </a:lnTo>
                  <a:lnTo>
                    <a:pt x="288365" y="744819"/>
                  </a:lnTo>
                  <a:lnTo>
                    <a:pt x="306530" y="692338"/>
                  </a:lnTo>
                  <a:lnTo>
                    <a:pt x="313342" y="635821"/>
                  </a:lnTo>
                  <a:lnTo>
                    <a:pt x="311071" y="607564"/>
                  </a:lnTo>
                  <a:lnTo>
                    <a:pt x="299716" y="553065"/>
                  </a:lnTo>
                  <a:lnTo>
                    <a:pt x="274742" y="502603"/>
                  </a:lnTo>
                  <a:lnTo>
                    <a:pt x="240681" y="458197"/>
                  </a:lnTo>
                  <a:lnTo>
                    <a:pt x="199810" y="421864"/>
                  </a:lnTo>
                  <a:lnTo>
                    <a:pt x="149859" y="391587"/>
                  </a:lnTo>
                  <a:lnTo>
                    <a:pt x="93092" y="369384"/>
                  </a:lnTo>
                  <a:lnTo>
                    <a:pt x="31786" y="359291"/>
                  </a:lnTo>
                  <a:lnTo>
                    <a:pt x="0" y="357273"/>
                  </a:lnTo>
                  <a:lnTo>
                    <a:pt x="0" y="252312"/>
                  </a:lnTo>
                  <a:lnTo>
                    <a:pt x="45411" y="254328"/>
                  </a:lnTo>
                  <a:lnTo>
                    <a:pt x="90823" y="260386"/>
                  </a:lnTo>
                  <a:lnTo>
                    <a:pt x="133962" y="272494"/>
                  </a:lnTo>
                  <a:lnTo>
                    <a:pt x="174833" y="284607"/>
                  </a:lnTo>
                  <a:lnTo>
                    <a:pt x="213436" y="302774"/>
                  </a:lnTo>
                  <a:lnTo>
                    <a:pt x="249765" y="322958"/>
                  </a:lnTo>
                  <a:lnTo>
                    <a:pt x="283824" y="347178"/>
                  </a:lnTo>
                  <a:lnTo>
                    <a:pt x="313342" y="373420"/>
                  </a:lnTo>
                  <a:lnTo>
                    <a:pt x="313342" y="187720"/>
                  </a:lnTo>
                  <a:lnTo>
                    <a:pt x="274742" y="187720"/>
                  </a:lnTo>
                  <a:lnTo>
                    <a:pt x="261116" y="183681"/>
                  </a:lnTo>
                  <a:lnTo>
                    <a:pt x="258845" y="179646"/>
                  </a:lnTo>
                  <a:lnTo>
                    <a:pt x="256575" y="171572"/>
                  </a:lnTo>
                  <a:lnTo>
                    <a:pt x="258845" y="159462"/>
                  </a:lnTo>
                  <a:lnTo>
                    <a:pt x="356483" y="10094"/>
                  </a:lnTo>
                  <a:lnTo>
                    <a:pt x="365566" y="2018"/>
                  </a:lnTo>
                  <a:lnTo>
                    <a:pt x="372377" y="0"/>
                  </a:lnTo>
                  <a:lnTo>
                    <a:pt x="379187" y="2018"/>
                  </a:lnTo>
                  <a:lnTo>
                    <a:pt x="381458" y="4038"/>
                  </a:lnTo>
                  <a:lnTo>
                    <a:pt x="390542" y="10094"/>
                  </a:lnTo>
                  <a:lnTo>
                    <a:pt x="483634" y="149369"/>
                  </a:lnTo>
                  <a:lnTo>
                    <a:pt x="488178" y="157443"/>
                  </a:lnTo>
                  <a:lnTo>
                    <a:pt x="491491" y="169223"/>
                  </a:lnTo>
                  <a:lnTo>
                    <a:pt x="491491" y="175775"/>
                  </a:lnTo>
                  <a:lnTo>
                    <a:pt x="488178" y="181663"/>
                  </a:lnTo>
                  <a:lnTo>
                    <a:pt x="483634" y="185702"/>
                  </a:lnTo>
                  <a:lnTo>
                    <a:pt x="476825" y="187720"/>
                  </a:lnTo>
                  <a:lnTo>
                    <a:pt x="429142" y="187720"/>
                  </a:lnTo>
                  <a:lnTo>
                    <a:pt x="429142" y="597472"/>
                  </a:lnTo>
                  <a:lnTo>
                    <a:pt x="431413" y="635821"/>
                  </a:lnTo>
                  <a:lnTo>
                    <a:pt x="429142" y="676193"/>
                  </a:lnTo>
                  <a:lnTo>
                    <a:pt x="422328" y="712525"/>
                  </a:lnTo>
                  <a:lnTo>
                    <a:pt x="410978" y="750876"/>
                  </a:lnTo>
                  <a:lnTo>
                    <a:pt x="379187" y="819503"/>
                  </a:lnTo>
                  <a:lnTo>
                    <a:pt x="333777" y="880059"/>
                  </a:lnTo>
                  <a:lnTo>
                    <a:pt x="274742" y="932540"/>
                  </a:lnTo>
                  <a:lnTo>
                    <a:pt x="240681" y="954743"/>
                  </a:lnTo>
                  <a:lnTo>
                    <a:pt x="204353" y="972909"/>
                  </a:lnTo>
                  <a:lnTo>
                    <a:pt x="168024" y="989057"/>
                  </a:lnTo>
                  <a:lnTo>
                    <a:pt x="127153" y="1003187"/>
                  </a:lnTo>
                  <a:lnTo>
                    <a:pt x="86282" y="1011260"/>
                  </a:lnTo>
                  <a:lnTo>
                    <a:pt x="43141" y="1017314"/>
                  </a:lnTo>
                  <a:lnTo>
                    <a:pt x="0" y="1019332"/>
                  </a:lnTo>
                  <a:close/>
                </a:path>
              </a:pathLst>
            </a:custGeom>
            <a:solidFill>
              <a:srgbClr val="A3CD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251981" y="1854593"/>
              <a:ext cx="724535" cy="812800"/>
            </a:xfrm>
            <a:custGeom>
              <a:avLst/>
              <a:gdLst/>
              <a:ahLst/>
              <a:cxnLst/>
              <a:rect l="l" t="t" r="r" b="b"/>
              <a:pathLst>
                <a:path w="724534" h="812800">
                  <a:moveTo>
                    <a:pt x="206974" y="812517"/>
                  </a:moveTo>
                  <a:lnTo>
                    <a:pt x="171477" y="812517"/>
                  </a:lnTo>
                  <a:lnTo>
                    <a:pt x="11355" y="728669"/>
                  </a:lnTo>
                  <a:lnTo>
                    <a:pt x="6814" y="726653"/>
                  </a:lnTo>
                  <a:lnTo>
                    <a:pt x="2270" y="720597"/>
                  </a:lnTo>
                  <a:lnTo>
                    <a:pt x="0" y="714542"/>
                  </a:lnTo>
                  <a:lnTo>
                    <a:pt x="0" y="710503"/>
                  </a:lnTo>
                  <a:lnTo>
                    <a:pt x="168026" y="615636"/>
                  </a:lnTo>
                  <a:lnTo>
                    <a:pt x="183918" y="609581"/>
                  </a:lnTo>
                  <a:lnTo>
                    <a:pt x="199812" y="609581"/>
                  </a:lnTo>
                  <a:lnTo>
                    <a:pt x="204353" y="611599"/>
                  </a:lnTo>
                  <a:lnTo>
                    <a:pt x="208897" y="615636"/>
                  </a:lnTo>
                  <a:lnTo>
                    <a:pt x="208897" y="664080"/>
                  </a:lnTo>
                  <a:lnTo>
                    <a:pt x="431413" y="664080"/>
                  </a:lnTo>
                  <a:lnTo>
                    <a:pt x="399627" y="637837"/>
                  </a:lnTo>
                  <a:lnTo>
                    <a:pt x="372380" y="607562"/>
                  </a:lnTo>
                  <a:lnTo>
                    <a:pt x="349672" y="573248"/>
                  </a:lnTo>
                  <a:lnTo>
                    <a:pt x="329236" y="538934"/>
                  </a:lnTo>
                  <a:lnTo>
                    <a:pt x="313344" y="502601"/>
                  </a:lnTo>
                  <a:lnTo>
                    <a:pt x="301989" y="464250"/>
                  </a:lnTo>
                  <a:lnTo>
                    <a:pt x="295179" y="425899"/>
                  </a:lnTo>
                  <a:lnTo>
                    <a:pt x="292909" y="383509"/>
                  </a:lnTo>
                  <a:lnTo>
                    <a:pt x="295179" y="345160"/>
                  </a:lnTo>
                  <a:lnTo>
                    <a:pt x="301989" y="306809"/>
                  </a:lnTo>
                  <a:lnTo>
                    <a:pt x="326966" y="234143"/>
                  </a:lnTo>
                  <a:lnTo>
                    <a:pt x="367836" y="169552"/>
                  </a:lnTo>
                  <a:lnTo>
                    <a:pt x="420062" y="113032"/>
                  </a:lnTo>
                  <a:lnTo>
                    <a:pt x="449578" y="88813"/>
                  </a:lnTo>
                  <a:lnTo>
                    <a:pt x="483639" y="66609"/>
                  </a:lnTo>
                  <a:lnTo>
                    <a:pt x="517698" y="46425"/>
                  </a:lnTo>
                  <a:lnTo>
                    <a:pt x="556298" y="30277"/>
                  </a:lnTo>
                  <a:lnTo>
                    <a:pt x="597169" y="18166"/>
                  </a:lnTo>
                  <a:lnTo>
                    <a:pt x="638040" y="8073"/>
                  </a:lnTo>
                  <a:lnTo>
                    <a:pt x="681181" y="2016"/>
                  </a:lnTo>
                  <a:lnTo>
                    <a:pt x="724322" y="0"/>
                  </a:lnTo>
                  <a:lnTo>
                    <a:pt x="724322" y="104961"/>
                  </a:lnTo>
                  <a:lnTo>
                    <a:pt x="692532" y="106979"/>
                  </a:lnTo>
                  <a:lnTo>
                    <a:pt x="660746" y="111014"/>
                  </a:lnTo>
                  <a:lnTo>
                    <a:pt x="601710" y="127164"/>
                  </a:lnTo>
                  <a:lnTo>
                    <a:pt x="549484" y="153404"/>
                  </a:lnTo>
                  <a:lnTo>
                    <a:pt x="501804" y="187718"/>
                  </a:lnTo>
                  <a:lnTo>
                    <a:pt x="465472" y="228088"/>
                  </a:lnTo>
                  <a:lnTo>
                    <a:pt x="435956" y="276529"/>
                  </a:lnTo>
                  <a:lnTo>
                    <a:pt x="417792" y="326993"/>
                  </a:lnTo>
                  <a:lnTo>
                    <a:pt x="410978" y="383509"/>
                  </a:lnTo>
                  <a:lnTo>
                    <a:pt x="413251" y="411770"/>
                  </a:lnTo>
                  <a:lnTo>
                    <a:pt x="424601" y="466269"/>
                  </a:lnTo>
                  <a:lnTo>
                    <a:pt x="449578" y="516731"/>
                  </a:lnTo>
                  <a:lnTo>
                    <a:pt x="483639" y="561137"/>
                  </a:lnTo>
                  <a:lnTo>
                    <a:pt x="524510" y="599488"/>
                  </a:lnTo>
                  <a:lnTo>
                    <a:pt x="574461" y="627747"/>
                  </a:lnTo>
                  <a:lnTo>
                    <a:pt x="631226" y="649950"/>
                  </a:lnTo>
                  <a:lnTo>
                    <a:pt x="692532" y="660043"/>
                  </a:lnTo>
                  <a:lnTo>
                    <a:pt x="724322" y="662061"/>
                  </a:lnTo>
                  <a:lnTo>
                    <a:pt x="724322" y="767020"/>
                  </a:lnTo>
                  <a:lnTo>
                    <a:pt x="697073" y="767020"/>
                  </a:lnTo>
                  <a:lnTo>
                    <a:pt x="672096" y="765002"/>
                  </a:lnTo>
                  <a:lnTo>
                    <a:pt x="663016" y="765002"/>
                  </a:lnTo>
                  <a:lnTo>
                    <a:pt x="426872" y="767020"/>
                  </a:lnTo>
                  <a:lnTo>
                    <a:pt x="208897" y="767020"/>
                  </a:lnTo>
                  <a:lnTo>
                    <a:pt x="208897" y="807392"/>
                  </a:lnTo>
                  <a:lnTo>
                    <a:pt x="206974" y="812517"/>
                  </a:lnTo>
                  <a:close/>
                </a:path>
              </a:pathLst>
            </a:custGeom>
            <a:solidFill>
              <a:srgbClr val="59B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72204" y="4509081"/>
            <a:ext cx="2830802" cy="2050921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6151991" y="2960447"/>
            <a:ext cx="1489710" cy="1368425"/>
            <a:chOff x="6151991" y="2960447"/>
            <a:chExt cx="1489710" cy="1368425"/>
          </a:xfrm>
        </p:grpSpPr>
        <p:sp>
          <p:nvSpPr>
            <p:cNvPr id="9" name="object 9"/>
            <p:cNvSpPr/>
            <p:nvPr/>
          </p:nvSpPr>
          <p:spPr>
            <a:xfrm>
              <a:off x="6288951" y="3071634"/>
              <a:ext cx="1175385" cy="1122045"/>
            </a:xfrm>
            <a:custGeom>
              <a:avLst/>
              <a:gdLst/>
              <a:ahLst/>
              <a:cxnLst/>
              <a:rect l="l" t="t" r="r" b="b"/>
              <a:pathLst>
                <a:path w="1175384" h="1122045">
                  <a:moveTo>
                    <a:pt x="1175194" y="239014"/>
                  </a:moveTo>
                  <a:lnTo>
                    <a:pt x="484873" y="0"/>
                  </a:lnTo>
                  <a:lnTo>
                    <a:pt x="474827" y="6057"/>
                  </a:lnTo>
                  <a:lnTo>
                    <a:pt x="464781" y="12103"/>
                  </a:lnTo>
                  <a:lnTo>
                    <a:pt x="420039" y="43116"/>
                  </a:lnTo>
                  <a:lnTo>
                    <a:pt x="382600" y="72618"/>
                  </a:lnTo>
                  <a:lnTo>
                    <a:pt x="341515" y="106654"/>
                  </a:lnTo>
                  <a:lnTo>
                    <a:pt x="320509" y="124802"/>
                  </a:lnTo>
                  <a:lnTo>
                    <a:pt x="280327" y="161861"/>
                  </a:lnTo>
                  <a:lnTo>
                    <a:pt x="244716" y="198920"/>
                  </a:lnTo>
                  <a:lnTo>
                    <a:pt x="216408" y="234467"/>
                  </a:lnTo>
                  <a:lnTo>
                    <a:pt x="189928" y="288925"/>
                  </a:lnTo>
                  <a:lnTo>
                    <a:pt x="175323" y="334314"/>
                  </a:lnTo>
                  <a:lnTo>
                    <a:pt x="164363" y="386499"/>
                  </a:lnTo>
                  <a:lnTo>
                    <a:pt x="155232" y="440956"/>
                  </a:lnTo>
                  <a:lnTo>
                    <a:pt x="147929" y="495414"/>
                  </a:lnTo>
                  <a:lnTo>
                    <a:pt x="141541" y="546849"/>
                  </a:lnTo>
                  <a:lnTo>
                    <a:pt x="137883" y="593737"/>
                  </a:lnTo>
                  <a:lnTo>
                    <a:pt x="134226" y="631558"/>
                  </a:lnTo>
                  <a:lnTo>
                    <a:pt x="114147" y="691311"/>
                  </a:lnTo>
                  <a:lnTo>
                    <a:pt x="74879" y="749541"/>
                  </a:lnTo>
                  <a:lnTo>
                    <a:pt x="37439" y="793419"/>
                  </a:lnTo>
                  <a:lnTo>
                    <a:pt x="19177" y="811568"/>
                  </a:lnTo>
                  <a:lnTo>
                    <a:pt x="0" y="830478"/>
                  </a:lnTo>
                  <a:lnTo>
                    <a:pt x="760628" y="1121676"/>
                  </a:lnTo>
                  <a:lnTo>
                    <a:pt x="771588" y="1106538"/>
                  </a:lnTo>
                  <a:lnTo>
                    <a:pt x="777074" y="1098219"/>
                  </a:lnTo>
                  <a:lnTo>
                    <a:pt x="788936" y="1080071"/>
                  </a:lnTo>
                  <a:lnTo>
                    <a:pt x="806284" y="1053592"/>
                  </a:lnTo>
                  <a:lnTo>
                    <a:pt x="827290" y="1021080"/>
                  </a:lnTo>
                  <a:lnTo>
                    <a:pt x="849210" y="984770"/>
                  </a:lnTo>
                  <a:lnTo>
                    <a:pt x="871118" y="947712"/>
                  </a:lnTo>
                  <a:lnTo>
                    <a:pt x="892124" y="910653"/>
                  </a:lnTo>
                  <a:lnTo>
                    <a:pt x="917689" y="857707"/>
                  </a:lnTo>
                  <a:lnTo>
                    <a:pt x="928649" y="813841"/>
                  </a:lnTo>
                  <a:lnTo>
                    <a:pt x="934123" y="763917"/>
                  </a:lnTo>
                  <a:lnTo>
                    <a:pt x="937780" y="710209"/>
                  </a:lnTo>
                  <a:lnTo>
                    <a:pt x="938695" y="682231"/>
                  </a:lnTo>
                  <a:lnTo>
                    <a:pt x="942340" y="597522"/>
                  </a:lnTo>
                  <a:lnTo>
                    <a:pt x="946912" y="556679"/>
                  </a:lnTo>
                  <a:lnTo>
                    <a:pt x="954214" y="517347"/>
                  </a:lnTo>
                  <a:lnTo>
                    <a:pt x="969733" y="474230"/>
                  </a:lnTo>
                  <a:lnTo>
                    <a:pt x="995299" y="429615"/>
                  </a:lnTo>
                  <a:lnTo>
                    <a:pt x="1027264" y="386499"/>
                  </a:lnTo>
                  <a:lnTo>
                    <a:pt x="1061046" y="346405"/>
                  </a:lnTo>
                  <a:lnTo>
                    <a:pt x="1094828" y="311619"/>
                  </a:lnTo>
                  <a:lnTo>
                    <a:pt x="1109446" y="296494"/>
                  </a:lnTo>
                  <a:lnTo>
                    <a:pt x="1123137" y="283629"/>
                  </a:lnTo>
                  <a:lnTo>
                    <a:pt x="1135011" y="273799"/>
                  </a:lnTo>
                  <a:lnTo>
                    <a:pt x="1143228" y="265480"/>
                  </a:lnTo>
                  <a:lnTo>
                    <a:pt x="1149616" y="260946"/>
                  </a:lnTo>
                  <a:lnTo>
                    <a:pt x="1151445" y="258673"/>
                  </a:lnTo>
                  <a:lnTo>
                    <a:pt x="1175194" y="23901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409490" y="3120794"/>
              <a:ext cx="954405" cy="1002030"/>
            </a:xfrm>
            <a:custGeom>
              <a:avLst/>
              <a:gdLst/>
              <a:ahLst/>
              <a:cxnLst/>
              <a:rect l="l" t="t" r="r" b="b"/>
              <a:pathLst>
                <a:path w="954404" h="1002029">
                  <a:moveTo>
                    <a:pt x="381685" y="0"/>
                  </a:moveTo>
                  <a:lnTo>
                    <a:pt x="378033" y="0"/>
                  </a:lnTo>
                  <a:lnTo>
                    <a:pt x="370728" y="3026"/>
                  </a:lnTo>
                  <a:lnTo>
                    <a:pt x="350639" y="19665"/>
                  </a:lnTo>
                  <a:lnTo>
                    <a:pt x="336943" y="30254"/>
                  </a:lnTo>
                  <a:lnTo>
                    <a:pt x="304983" y="56726"/>
                  </a:lnTo>
                  <a:lnTo>
                    <a:pt x="286721" y="72609"/>
                  </a:lnTo>
                  <a:lnTo>
                    <a:pt x="267544" y="89249"/>
                  </a:lnTo>
                  <a:lnTo>
                    <a:pt x="248370" y="106645"/>
                  </a:lnTo>
                  <a:lnTo>
                    <a:pt x="228280" y="124798"/>
                  </a:lnTo>
                  <a:lnTo>
                    <a:pt x="209105" y="142950"/>
                  </a:lnTo>
                  <a:lnTo>
                    <a:pt x="190843" y="161858"/>
                  </a:lnTo>
                  <a:lnTo>
                    <a:pt x="173494" y="179255"/>
                  </a:lnTo>
                  <a:lnTo>
                    <a:pt x="157971" y="196650"/>
                  </a:lnTo>
                  <a:lnTo>
                    <a:pt x="135143" y="227661"/>
                  </a:lnTo>
                  <a:lnTo>
                    <a:pt x="109575" y="290438"/>
                  </a:lnTo>
                  <a:lnTo>
                    <a:pt x="101357" y="328255"/>
                  </a:lnTo>
                  <a:lnTo>
                    <a:pt x="94965" y="368342"/>
                  </a:lnTo>
                  <a:lnTo>
                    <a:pt x="90400" y="409185"/>
                  </a:lnTo>
                  <a:lnTo>
                    <a:pt x="87660" y="450028"/>
                  </a:lnTo>
                  <a:lnTo>
                    <a:pt x="85834" y="487846"/>
                  </a:lnTo>
                  <a:lnTo>
                    <a:pt x="84008" y="522637"/>
                  </a:lnTo>
                  <a:lnTo>
                    <a:pt x="78529" y="580120"/>
                  </a:lnTo>
                  <a:lnTo>
                    <a:pt x="55701" y="642141"/>
                  </a:lnTo>
                  <a:lnTo>
                    <a:pt x="26481" y="700379"/>
                  </a:lnTo>
                  <a:lnTo>
                    <a:pt x="913" y="744248"/>
                  </a:lnTo>
                  <a:lnTo>
                    <a:pt x="0" y="748785"/>
                  </a:lnTo>
                  <a:lnTo>
                    <a:pt x="594443" y="999895"/>
                  </a:lnTo>
                  <a:lnTo>
                    <a:pt x="599009" y="1001407"/>
                  </a:lnTo>
                  <a:lnTo>
                    <a:pt x="604487" y="1000650"/>
                  </a:lnTo>
                  <a:lnTo>
                    <a:pt x="646491" y="951488"/>
                  </a:lnTo>
                  <a:lnTo>
                    <a:pt x="687582" y="892492"/>
                  </a:lnTo>
                  <a:lnTo>
                    <a:pt x="708583" y="859213"/>
                  </a:lnTo>
                  <a:lnTo>
                    <a:pt x="740543" y="794167"/>
                  </a:lnTo>
                  <a:lnTo>
                    <a:pt x="752413" y="748785"/>
                  </a:lnTo>
                  <a:lnTo>
                    <a:pt x="758805" y="698110"/>
                  </a:lnTo>
                  <a:lnTo>
                    <a:pt x="761544" y="642898"/>
                  </a:lnTo>
                  <a:lnTo>
                    <a:pt x="762457" y="584658"/>
                  </a:lnTo>
                  <a:lnTo>
                    <a:pt x="762457" y="529444"/>
                  </a:lnTo>
                  <a:lnTo>
                    <a:pt x="764283" y="473475"/>
                  </a:lnTo>
                  <a:lnTo>
                    <a:pt x="774328" y="429606"/>
                  </a:lnTo>
                  <a:lnTo>
                    <a:pt x="796242" y="384225"/>
                  </a:lnTo>
                  <a:lnTo>
                    <a:pt x="825463" y="340358"/>
                  </a:lnTo>
                  <a:lnTo>
                    <a:pt x="859249" y="299515"/>
                  </a:lnTo>
                  <a:lnTo>
                    <a:pt x="875685" y="280605"/>
                  </a:lnTo>
                  <a:lnTo>
                    <a:pt x="892121" y="263966"/>
                  </a:lnTo>
                  <a:lnTo>
                    <a:pt x="907644" y="248839"/>
                  </a:lnTo>
                  <a:lnTo>
                    <a:pt x="921341" y="235224"/>
                  </a:lnTo>
                  <a:lnTo>
                    <a:pt x="933211" y="224636"/>
                  </a:lnTo>
                  <a:lnTo>
                    <a:pt x="942342" y="216316"/>
                  </a:lnTo>
                  <a:lnTo>
                    <a:pt x="950560" y="209508"/>
                  </a:lnTo>
                  <a:lnTo>
                    <a:pt x="954213" y="204971"/>
                  </a:lnTo>
                  <a:lnTo>
                    <a:pt x="954213" y="199676"/>
                  </a:lnTo>
                  <a:lnTo>
                    <a:pt x="953300" y="196650"/>
                  </a:lnTo>
                  <a:lnTo>
                    <a:pt x="951475" y="194381"/>
                  </a:lnTo>
                  <a:lnTo>
                    <a:pt x="948735" y="192869"/>
                  </a:lnTo>
                  <a:lnTo>
                    <a:pt x="945995" y="192113"/>
                  </a:lnTo>
                  <a:lnTo>
                    <a:pt x="385338" y="756"/>
                  </a:lnTo>
                  <a:lnTo>
                    <a:pt x="38168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440526" y="3145002"/>
              <a:ext cx="887094" cy="953769"/>
            </a:xfrm>
            <a:custGeom>
              <a:avLst/>
              <a:gdLst/>
              <a:ahLst/>
              <a:cxnLst/>
              <a:rect l="l" t="t" r="r" b="b"/>
              <a:pathLst>
                <a:path w="887095" h="953770">
                  <a:moveTo>
                    <a:pt x="564311" y="952246"/>
                  </a:moveTo>
                  <a:lnTo>
                    <a:pt x="563397" y="952995"/>
                  </a:lnTo>
                  <a:lnTo>
                    <a:pt x="563397" y="953757"/>
                  </a:lnTo>
                  <a:lnTo>
                    <a:pt x="564311" y="952246"/>
                  </a:lnTo>
                  <a:close/>
                </a:path>
                <a:path w="887095" h="953770">
                  <a:moveTo>
                    <a:pt x="886650" y="181521"/>
                  </a:moveTo>
                  <a:lnTo>
                    <a:pt x="352475" y="0"/>
                  </a:lnTo>
                  <a:lnTo>
                    <a:pt x="345160" y="6057"/>
                  </a:lnTo>
                  <a:lnTo>
                    <a:pt x="335114" y="13614"/>
                  </a:lnTo>
                  <a:lnTo>
                    <a:pt x="294030" y="47650"/>
                  </a:lnTo>
                  <a:lnTo>
                    <a:pt x="277596" y="62026"/>
                  </a:lnTo>
                  <a:lnTo>
                    <a:pt x="260248" y="76390"/>
                  </a:lnTo>
                  <a:lnTo>
                    <a:pt x="208203" y="124040"/>
                  </a:lnTo>
                  <a:lnTo>
                    <a:pt x="175323" y="156565"/>
                  </a:lnTo>
                  <a:lnTo>
                    <a:pt x="147929" y="186817"/>
                  </a:lnTo>
                  <a:lnTo>
                    <a:pt x="114147" y="240525"/>
                  </a:lnTo>
                  <a:lnTo>
                    <a:pt x="95885" y="310857"/>
                  </a:lnTo>
                  <a:lnTo>
                    <a:pt x="90398" y="350189"/>
                  </a:lnTo>
                  <a:lnTo>
                    <a:pt x="85839" y="391033"/>
                  </a:lnTo>
                  <a:lnTo>
                    <a:pt x="83096" y="430364"/>
                  </a:lnTo>
                  <a:lnTo>
                    <a:pt x="80365" y="499198"/>
                  </a:lnTo>
                  <a:lnTo>
                    <a:pt x="78536" y="529450"/>
                  </a:lnTo>
                  <a:lnTo>
                    <a:pt x="67576" y="580123"/>
                  </a:lnTo>
                  <a:lnTo>
                    <a:pt x="45656" y="635330"/>
                  </a:lnTo>
                  <a:lnTo>
                    <a:pt x="20091" y="685253"/>
                  </a:lnTo>
                  <a:lnTo>
                    <a:pt x="9131" y="705675"/>
                  </a:lnTo>
                  <a:lnTo>
                    <a:pt x="0" y="720801"/>
                  </a:lnTo>
                  <a:lnTo>
                    <a:pt x="565226" y="951484"/>
                  </a:lnTo>
                  <a:lnTo>
                    <a:pt x="575271" y="937869"/>
                  </a:lnTo>
                  <a:lnTo>
                    <a:pt x="589876" y="919721"/>
                  </a:lnTo>
                  <a:lnTo>
                    <a:pt x="623671" y="872070"/>
                  </a:lnTo>
                  <a:lnTo>
                    <a:pt x="658368" y="816864"/>
                  </a:lnTo>
                  <a:lnTo>
                    <a:pt x="683933" y="763917"/>
                  </a:lnTo>
                  <a:lnTo>
                    <a:pt x="695807" y="720051"/>
                  </a:lnTo>
                  <a:lnTo>
                    <a:pt x="701281" y="670877"/>
                  </a:lnTo>
                  <a:lnTo>
                    <a:pt x="704024" y="617181"/>
                  </a:lnTo>
                  <a:lnTo>
                    <a:pt x="704126" y="529450"/>
                  </a:lnTo>
                  <a:lnTo>
                    <a:pt x="706767" y="448513"/>
                  </a:lnTo>
                  <a:lnTo>
                    <a:pt x="714070" y="409181"/>
                  </a:lnTo>
                  <a:lnTo>
                    <a:pt x="731418" y="368338"/>
                  </a:lnTo>
                  <a:lnTo>
                    <a:pt x="767943" y="309346"/>
                  </a:lnTo>
                  <a:lnTo>
                    <a:pt x="797166" y="273037"/>
                  </a:lnTo>
                  <a:lnTo>
                    <a:pt x="827290" y="239763"/>
                  </a:lnTo>
                  <a:lnTo>
                    <a:pt x="840994" y="224637"/>
                  </a:lnTo>
                  <a:lnTo>
                    <a:pt x="854684" y="211785"/>
                  </a:lnTo>
                  <a:lnTo>
                    <a:pt x="866559" y="199682"/>
                  </a:lnTo>
                  <a:lnTo>
                    <a:pt x="877519" y="189839"/>
                  </a:lnTo>
                  <a:lnTo>
                    <a:pt x="886650" y="18152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32293" y="3196428"/>
              <a:ext cx="189928" cy="204215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62399" y="3251643"/>
              <a:ext cx="150666" cy="135386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6498971" y="3394595"/>
              <a:ext cx="622300" cy="631190"/>
            </a:xfrm>
            <a:custGeom>
              <a:avLst/>
              <a:gdLst/>
              <a:ahLst/>
              <a:cxnLst/>
              <a:rect l="l" t="t" r="r" b="b"/>
              <a:pathLst>
                <a:path w="622300" h="631189">
                  <a:moveTo>
                    <a:pt x="534174" y="619455"/>
                  </a:moveTo>
                  <a:lnTo>
                    <a:pt x="532345" y="617181"/>
                  </a:lnTo>
                  <a:lnTo>
                    <a:pt x="528701" y="614921"/>
                  </a:lnTo>
                  <a:lnTo>
                    <a:pt x="14605" y="412965"/>
                  </a:lnTo>
                  <a:lnTo>
                    <a:pt x="10960" y="412216"/>
                  </a:lnTo>
                  <a:lnTo>
                    <a:pt x="7302" y="412216"/>
                  </a:lnTo>
                  <a:lnTo>
                    <a:pt x="3657" y="414477"/>
                  </a:lnTo>
                  <a:lnTo>
                    <a:pt x="914" y="416750"/>
                  </a:lnTo>
                  <a:lnTo>
                    <a:pt x="0" y="419773"/>
                  </a:lnTo>
                  <a:lnTo>
                    <a:pt x="914" y="423557"/>
                  </a:lnTo>
                  <a:lnTo>
                    <a:pt x="2743" y="425831"/>
                  </a:lnTo>
                  <a:lnTo>
                    <a:pt x="6388" y="428091"/>
                  </a:lnTo>
                  <a:lnTo>
                    <a:pt x="520484" y="630047"/>
                  </a:lnTo>
                  <a:lnTo>
                    <a:pt x="524129" y="630796"/>
                  </a:lnTo>
                  <a:lnTo>
                    <a:pt x="527786" y="630047"/>
                  </a:lnTo>
                  <a:lnTo>
                    <a:pt x="531431" y="628535"/>
                  </a:lnTo>
                  <a:lnTo>
                    <a:pt x="533260" y="626262"/>
                  </a:lnTo>
                  <a:lnTo>
                    <a:pt x="534174" y="623239"/>
                  </a:lnTo>
                  <a:lnTo>
                    <a:pt x="534174" y="619455"/>
                  </a:lnTo>
                  <a:close/>
                </a:path>
                <a:path w="622300" h="631189">
                  <a:moveTo>
                    <a:pt x="545134" y="575589"/>
                  </a:moveTo>
                  <a:lnTo>
                    <a:pt x="24650" y="379691"/>
                  </a:lnTo>
                  <a:lnTo>
                    <a:pt x="21005" y="378929"/>
                  </a:lnTo>
                  <a:lnTo>
                    <a:pt x="16433" y="379691"/>
                  </a:lnTo>
                  <a:lnTo>
                    <a:pt x="13690" y="381203"/>
                  </a:lnTo>
                  <a:lnTo>
                    <a:pt x="10960" y="384225"/>
                  </a:lnTo>
                  <a:lnTo>
                    <a:pt x="10045" y="387248"/>
                  </a:lnTo>
                  <a:lnTo>
                    <a:pt x="10960" y="390283"/>
                  </a:lnTo>
                  <a:lnTo>
                    <a:pt x="12788" y="393306"/>
                  </a:lnTo>
                  <a:lnTo>
                    <a:pt x="16433" y="394817"/>
                  </a:lnTo>
                  <a:lnTo>
                    <a:pt x="530529" y="583145"/>
                  </a:lnTo>
                  <a:lnTo>
                    <a:pt x="534174" y="583907"/>
                  </a:lnTo>
                  <a:lnTo>
                    <a:pt x="538746" y="583145"/>
                  </a:lnTo>
                  <a:lnTo>
                    <a:pt x="541477" y="581634"/>
                  </a:lnTo>
                  <a:lnTo>
                    <a:pt x="544220" y="578612"/>
                  </a:lnTo>
                  <a:lnTo>
                    <a:pt x="545134" y="575589"/>
                  </a:lnTo>
                  <a:close/>
                </a:path>
                <a:path w="622300" h="631189">
                  <a:moveTo>
                    <a:pt x="567956" y="532472"/>
                  </a:moveTo>
                  <a:lnTo>
                    <a:pt x="565226" y="529450"/>
                  </a:lnTo>
                  <a:lnTo>
                    <a:pt x="562483" y="527939"/>
                  </a:lnTo>
                  <a:lnTo>
                    <a:pt x="44742" y="346405"/>
                  </a:lnTo>
                  <a:lnTo>
                    <a:pt x="41084" y="345655"/>
                  </a:lnTo>
                  <a:lnTo>
                    <a:pt x="36525" y="346405"/>
                  </a:lnTo>
                  <a:lnTo>
                    <a:pt x="33782" y="347929"/>
                  </a:lnTo>
                  <a:lnTo>
                    <a:pt x="31051" y="350951"/>
                  </a:lnTo>
                  <a:lnTo>
                    <a:pt x="30137" y="353974"/>
                  </a:lnTo>
                  <a:lnTo>
                    <a:pt x="31051" y="356997"/>
                  </a:lnTo>
                  <a:lnTo>
                    <a:pt x="32867" y="360019"/>
                  </a:lnTo>
                  <a:lnTo>
                    <a:pt x="36525" y="361543"/>
                  </a:lnTo>
                  <a:lnTo>
                    <a:pt x="554266" y="543064"/>
                  </a:lnTo>
                  <a:lnTo>
                    <a:pt x="557923" y="543814"/>
                  </a:lnTo>
                  <a:lnTo>
                    <a:pt x="562483" y="543064"/>
                  </a:lnTo>
                  <a:lnTo>
                    <a:pt x="565226" y="541553"/>
                  </a:lnTo>
                  <a:lnTo>
                    <a:pt x="567055" y="538530"/>
                  </a:lnTo>
                  <a:lnTo>
                    <a:pt x="567956" y="535495"/>
                  </a:lnTo>
                  <a:lnTo>
                    <a:pt x="567956" y="532472"/>
                  </a:lnTo>
                  <a:close/>
                </a:path>
                <a:path w="622300" h="631189">
                  <a:moveTo>
                    <a:pt x="591705" y="487095"/>
                  </a:moveTo>
                  <a:lnTo>
                    <a:pt x="590791" y="483311"/>
                  </a:lnTo>
                  <a:lnTo>
                    <a:pt x="585304" y="478777"/>
                  </a:lnTo>
                  <a:lnTo>
                    <a:pt x="51130" y="304812"/>
                  </a:lnTo>
                  <a:lnTo>
                    <a:pt x="47485" y="304050"/>
                  </a:lnTo>
                  <a:lnTo>
                    <a:pt x="42913" y="304812"/>
                  </a:lnTo>
                  <a:lnTo>
                    <a:pt x="37439" y="309346"/>
                  </a:lnTo>
                  <a:lnTo>
                    <a:pt x="36525" y="312381"/>
                  </a:lnTo>
                  <a:lnTo>
                    <a:pt x="38354" y="316153"/>
                  </a:lnTo>
                  <a:lnTo>
                    <a:pt x="40182" y="318427"/>
                  </a:lnTo>
                  <a:lnTo>
                    <a:pt x="43827" y="320700"/>
                  </a:lnTo>
                  <a:lnTo>
                    <a:pt x="578002" y="494652"/>
                  </a:lnTo>
                  <a:lnTo>
                    <a:pt x="581660" y="495414"/>
                  </a:lnTo>
                  <a:lnTo>
                    <a:pt x="585304" y="494652"/>
                  </a:lnTo>
                  <a:lnTo>
                    <a:pt x="588962" y="492391"/>
                  </a:lnTo>
                  <a:lnTo>
                    <a:pt x="590791" y="490118"/>
                  </a:lnTo>
                  <a:lnTo>
                    <a:pt x="591705" y="487095"/>
                  </a:lnTo>
                  <a:close/>
                </a:path>
                <a:path w="622300" h="631189">
                  <a:moveTo>
                    <a:pt x="603580" y="392544"/>
                  </a:moveTo>
                  <a:lnTo>
                    <a:pt x="57531" y="224637"/>
                  </a:lnTo>
                  <a:lnTo>
                    <a:pt x="53873" y="223888"/>
                  </a:lnTo>
                  <a:lnTo>
                    <a:pt x="50228" y="224637"/>
                  </a:lnTo>
                  <a:lnTo>
                    <a:pt x="46570" y="226910"/>
                  </a:lnTo>
                  <a:lnTo>
                    <a:pt x="44742" y="229933"/>
                  </a:lnTo>
                  <a:lnTo>
                    <a:pt x="43827" y="232956"/>
                  </a:lnTo>
                  <a:lnTo>
                    <a:pt x="44742" y="235978"/>
                  </a:lnTo>
                  <a:lnTo>
                    <a:pt x="47485" y="239014"/>
                  </a:lnTo>
                  <a:lnTo>
                    <a:pt x="50228" y="240525"/>
                  </a:lnTo>
                  <a:lnTo>
                    <a:pt x="589876" y="400862"/>
                  </a:lnTo>
                  <a:lnTo>
                    <a:pt x="593534" y="401624"/>
                  </a:lnTo>
                  <a:lnTo>
                    <a:pt x="598093" y="400113"/>
                  </a:lnTo>
                  <a:lnTo>
                    <a:pt x="600837" y="398602"/>
                  </a:lnTo>
                  <a:lnTo>
                    <a:pt x="602665" y="395579"/>
                  </a:lnTo>
                  <a:lnTo>
                    <a:pt x="603580" y="392544"/>
                  </a:lnTo>
                  <a:close/>
                </a:path>
                <a:path w="622300" h="631189">
                  <a:moveTo>
                    <a:pt x="605396" y="445490"/>
                  </a:moveTo>
                  <a:lnTo>
                    <a:pt x="63919" y="263207"/>
                  </a:lnTo>
                  <a:lnTo>
                    <a:pt x="60261" y="262458"/>
                  </a:lnTo>
                  <a:lnTo>
                    <a:pt x="56616" y="263207"/>
                  </a:lnTo>
                  <a:lnTo>
                    <a:pt x="52959" y="265480"/>
                  </a:lnTo>
                  <a:lnTo>
                    <a:pt x="51130" y="267754"/>
                  </a:lnTo>
                  <a:lnTo>
                    <a:pt x="50215" y="270776"/>
                  </a:lnTo>
                  <a:lnTo>
                    <a:pt x="51130" y="274561"/>
                  </a:lnTo>
                  <a:lnTo>
                    <a:pt x="56616" y="279095"/>
                  </a:lnTo>
                  <a:lnTo>
                    <a:pt x="590791" y="453059"/>
                  </a:lnTo>
                  <a:lnTo>
                    <a:pt x="594448" y="453809"/>
                  </a:lnTo>
                  <a:lnTo>
                    <a:pt x="599008" y="453059"/>
                  </a:lnTo>
                  <a:lnTo>
                    <a:pt x="604481" y="448513"/>
                  </a:lnTo>
                  <a:lnTo>
                    <a:pt x="605396" y="445490"/>
                  </a:lnTo>
                  <a:close/>
                </a:path>
                <a:path w="622300" h="631189">
                  <a:moveTo>
                    <a:pt x="608139" y="201955"/>
                  </a:moveTo>
                  <a:lnTo>
                    <a:pt x="80352" y="39331"/>
                  </a:lnTo>
                  <a:lnTo>
                    <a:pt x="76708" y="38582"/>
                  </a:lnTo>
                  <a:lnTo>
                    <a:pt x="73050" y="39331"/>
                  </a:lnTo>
                  <a:lnTo>
                    <a:pt x="69392" y="41605"/>
                  </a:lnTo>
                  <a:lnTo>
                    <a:pt x="67576" y="44627"/>
                  </a:lnTo>
                  <a:lnTo>
                    <a:pt x="66662" y="47650"/>
                  </a:lnTo>
                  <a:lnTo>
                    <a:pt x="70307" y="53708"/>
                  </a:lnTo>
                  <a:lnTo>
                    <a:pt x="73964" y="55219"/>
                  </a:lnTo>
                  <a:lnTo>
                    <a:pt x="594448" y="209511"/>
                  </a:lnTo>
                  <a:lnTo>
                    <a:pt x="598093" y="210273"/>
                  </a:lnTo>
                  <a:lnTo>
                    <a:pt x="602665" y="209511"/>
                  </a:lnTo>
                  <a:lnTo>
                    <a:pt x="605396" y="207238"/>
                  </a:lnTo>
                  <a:lnTo>
                    <a:pt x="607225" y="204978"/>
                  </a:lnTo>
                  <a:lnTo>
                    <a:pt x="608139" y="201955"/>
                  </a:lnTo>
                  <a:close/>
                </a:path>
                <a:path w="622300" h="631189">
                  <a:moveTo>
                    <a:pt x="611797" y="298767"/>
                  </a:moveTo>
                  <a:lnTo>
                    <a:pt x="60261" y="139166"/>
                  </a:lnTo>
                  <a:lnTo>
                    <a:pt x="56616" y="138417"/>
                  </a:lnTo>
                  <a:lnTo>
                    <a:pt x="52959" y="139166"/>
                  </a:lnTo>
                  <a:lnTo>
                    <a:pt x="49314" y="141439"/>
                  </a:lnTo>
                  <a:lnTo>
                    <a:pt x="47485" y="143713"/>
                  </a:lnTo>
                  <a:lnTo>
                    <a:pt x="46570" y="146735"/>
                  </a:lnTo>
                  <a:lnTo>
                    <a:pt x="50215" y="152781"/>
                  </a:lnTo>
                  <a:lnTo>
                    <a:pt x="53873" y="154305"/>
                  </a:lnTo>
                  <a:lnTo>
                    <a:pt x="598093" y="306324"/>
                  </a:lnTo>
                  <a:lnTo>
                    <a:pt x="601751" y="307086"/>
                  </a:lnTo>
                  <a:lnTo>
                    <a:pt x="606310" y="306324"/>
                  </a:lnTo>
                  <a:lnTo>
                    <a:pt x="609053" y="304050"/>
                  </a:lnTo>
                  <a:lnTo>
                    <a:pt x="610882" y="301790"/>
                  </a:lnTo>
                  <a:lnTo>
                    <a:pt x="611797" y="298767"/>
                  </a:lnTo>
                  <a:close/>
                </a:path>
                <a:path w="622300" h="631189">
                  <a:moveTo>
                    <a:pt x="618185" y="345655"/>
                  </a:moveTo>
                  <a:lnTo>
                    <a:pt x="617270" y="341871"/>
                  </a:lnTo>
                  <a:lnTo>
                    <a:pt x="614527" y="339598"/>
                  </a:lnTo>
                  <a:lnTo>
                    <a:pt x="610882" y="338086"/>
                  </a:lnTo>
                  <a:lnTo>
                    <a:pt x="66662" y="188341"/>
                  </a:lnTo>
                  <a:lnTo>
                    <a:pt x="63004" y="188341"/>
                  </a:lnTo>
                  <a:lnTo>
                    <a:pt x="59359" y="189090"/>
                  </a:lnTo>
                  <a:lnTo>
                    <a:pt x="55702" y="191363"/>
                  </a:lnTo>
                  <a:lnTo>
                    <a:pt x="53873" y="193624"/>
                  </a:lnTo>
                  <a:lnTo>
                    <a:pt x="53873" y="196659"/>
                  </a:lnTo>
                  <a:lnTo>
                    <a:pt x="54787" y="199682"/>
                  </a:lnTo>
                  <a:lnTo>
                    <a:pt x="57531" y="202704"/>
                  </a:lnTo>
                  <a:lnTo>
                    <a:pt x="60261" y="204216"/>
                  </a:lnTo>
                  <a:lnTo>
                    <a:pt x="604481" y="353974"/>
                  </a:lnTo>
                  <a:lnTo>
                    <a:pt x="608139" y="353974"/>
                  </a:lnTo>
                  <a:lnTo>
                    <a:pt x="612698" y="353212"/>
                  </a:lnTo>
                  <a:lnTo>
                    <a:pt x="615442" y="350951"/>
                  </a:lnTo>
                  <a:lnTo>
                    <a:pt x="617270" y="348678"/>
                  </a:lnTo>
                  <a:lnTo>
                    <a:pt x="618185" y="345655"/>
                  </a:lnTo>
                  <a:close/>
                </a:path>
                <a:path w="622300" h="631189">
                  <a:moveTo>
                    <a:pt x="618185" y="248843"/>
                  </a:moveTo>
                  <a:lnTo>
                    <a:pt x="66662" y="89255"/>
                  </a:lnTo>
                  <a:lnTo>
                    <a:pt x="63004" y="88493"/>
                  </a:lnTo>
                  <a:lnTo>
                    <a:pt x="59359" y="89255"/>
                  </a:lnTo>
                  <a:lnTo>
                    <a:pt x="56616" y="91516"/>
                  </a:lnTo>
                  <a:lnTo>
                    <a:pt x="54787" y="94551"/>
                  </a:lnTo>
                  <a:lnTo>
                    <a:pt x="53873" y="97574"/>
                  </a:lnTo>
                  <a:lnTo>
                    <a:pt x="54787" y="100596"/>
                  </a:lnTo>
                  <a:lnTo>
                    <a:pt x="57531" y="103619"/>
                  </a:lnTo>
                  <a:lnTo>
                    <a:pt x="60261" y="105130"/>
                  </a:lnTo>
                  <a:lnTo>
                    <a:pt x="604481" y="257162"/>
                  </a:lnTo>
                  <a:lnTo>
                    <a:pt x="608139" y="257162"/>
                  </a:lnTo>
                  <a:lnTo>
                    <a:pt x="612711" y="256400"/>
                  </a:lnTo>
                  <a:lnTo>
                    <a:pt x="615442" y="254139"/>
                  </a:lnTo>
                  <a:lnTo>
                    <a:pt x="617270" y="251866"/>
                  </a:lnTo>
                  <a:lnTo>
                    <a:pt x="618185" y="248843"/>
                  </a:lnTo>
                  <a:close/>
                </a:path>
                <a:path w="622300" h="631189">
                  <a:moveTo>
                    <a:pt x="621830" y="163372"/>
                  </a:moveTo>
                  <a:lnTo>
                    <a:pt x="94056" y="762"/>
                  </a:lnTo>
                  <a:lnTo>
                    <a:pt x="90398" y="0"/>
                  </a:lnTo>
                  <a:lnTo>
                    <a:pt x="86741" y="762"/>
                  </a:lnTo>
                  <a:lnTo>
                    <a:pt x="83096" y="3022"/>
                  </a:lnTo>
                  <a:lnTo>
                    <a:pt x="81267" y="5295"/>
                  </a:lnTo>
                  <a:lnTo>
                    <a:pt x="80352" y="8318"/>
                  </a:lnTo>
                  <a:lnTo>
                    <a:pt x="81267" y="11353"/>
                  </a:lnTo>
                  <a:lnTo>
                    <a:pt x="84010" y="14376"/>
                  </a:lnTo>
                  <a:lnTo>
                    <a:pt x="86741" y="15887"/>
                  </a:lnTo>
                  <a:lnTo>
                    <a:pt x="608139" y="170942"/>
                  </a:lnTo>
                  <a:lnTo>
                    <a:pt x="611797" y="171691"/>
                  </a:lnTo>
                  <a:lnTo>
                    <a:pt x="616356" y="170942"/>
                  </a:lnTo>
                  <a:lnTo>
                    <a:pt x="619099" y="168668"/>
                  </a:lnTo>
                  <a:lnTo>
                    <a:pt x="620928" y="166395"/>
                  </a:lnTo>
                  <a:lnTo>
                    <a:pt x="621830" y="16337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151982" y="2960458"/>
              <a:ext cx="1489710" cy="1368425"/>
            </a:xfrm>
            <a:custGeom>
              <a:avLst/>
              <a:gdLst/>
              <a:ahLst/>
              <a:cxnLst/>
              <a:rect l="l" t="t" r="r" b="b"/>
              <a:pathLst>
                <a:path w="1489709" h="1368425">
                  <a:moveTo>
                    <a:pt x="126923" y="779792"/>
                  </a:moveTo>
                  <a:lnTo>
                    <a:pt x="13703" y="735926"/>
                  </a:lnTo>
                  <a:lnTo>
                    <a:pt x="0" y="769200"/>
                  </a:lnTo>
                  <a:lnTo>
                    <a:pt x="126923" y="779792"/>
                  </a:lnTo>
                  <a:close/>
                </a:path>
                <a:path w="1489709" h="1368425">
                  <a:moveTo>
                    <a:pt x="213677" y="517334"/>
                  </a:moveTo>
                  <a:lnTo>
                    <a:pt x="96799" y="475742"/>
                  </a:lnTo>
                  <a:lnTo>
                    <a:pt x="80352" y="512038"/>
                  </a:lnTo>
                  <a:lnTo>
                    <a:pt x="213677" y="517334"/>
                  </a:lnTo>
                  <a:close/>
                </a:path>
                <a:path w="1489709" h="1368425">
                  <a:moveTo>
                    <a:pt x="227368" y="1103515"/>
                  </a:moveTo>
                  <a:lnTo>
                    <a:pt x="150672" y="1167041"/>
                  </a:lnTo>
                  <a:lnTo>
                    <a:pt x="193586" y="1197292"/>
                  </a:lnTo>
                  <a:lnTo>
                    <a:pt x="227368" y="1103515"/>
                  </a:lnTo>
                  <a:close/>
                </a:path>
                <a:path w="1489709" h="1368425">
                  <a:moveTo>
                    <a:pt x="270281" y="295732"/>
                  </a:moveTo>
                  <a:lnTo>
                    <a:pt x="187198" y="226898"/>
                  </a:lnTo>
                  <a:lnTo>
                    <a:pt x="157060" y="257149"/>
                  </a:lnTo>
                  <a:lnTo>
                    <a:pt x="270281" y="295732"/>
                  </a:lnTo>
                  <a:close/>
                </a:path>
                <a:path w="1489709" h="1368425">
                  <a:moveTo>
                    <a:pt x="441045" y="110426"/>
                  </a:moveTo>
                  <a:lnTo>
                    <a:pt x="407250" y="19659"/>
                  </a:lnTo>
                  <a:lnTo>
                    <a:pt x="367080" y="38569"/>
                  </a:lnTo>
                  <a:lnTo>
                    <a:pt x="441045" y="110426"/>
                  </a:lnTo>
                  <a:close/>
                </a:path>
                <a:path w="1489709" h="1368425">
                  <a:moveTo>
                    <a:pt x="483958" y="1175359"/>
                  </a:moveTo>
                  <a:lnTo>
                    <a:pt x="394474" y="1255534"/>
                  </a:lnTo>
                  <a:lnTo>
                    <a:pt x="434644" y="1277467"/>
                  </a:lnTo>
                  <a:lnTo>
                    <a:pt x="483958" y="1175359"/>
                  </a:lnTo>
                  <a:close/>
                </a:path>
                <a:path w="1489709" h="1368425">
                  <a:moveTo>
                    <a:pt x="704938" y="1258557"/>
                  </a:moveTo>
                  <a:lnTo>
                    <a:pt x="620928" y="1344028"/>
                  </a:lnTo>
                  <a:lnTo>
                    <a:pt x="661098" y="1368234"/>
                  </a:lnTo>
                  <a:lnTo>
                    <a:pt x="704938" y="1258557"/>
                  </a:lnTo>
                  <a:close/>
                </a:path>
                <a:path w="1489709" h="1368425">
                  <a:moveTo>
                    <a:pt x="1015390" y="24955"/>
                  </a:moveTo>
                  <a:lnTo>
                    <a:pt x="958786" y="0"/>
                  </a:lnTo>
                  <a:lnTo>
                    <a:pt x="921346" y="105130"/>
                  </a:lnTo>
                  <a:lnTo>
                    <a:pt x="1015390" y="24955"/>
                  </a:lnTo>
                  <a:close/>
                </a:path>
                <a:path w="1489709" h="1368425">
                  <a:moveTo>
                    <a:pt x="1221765" y="1098219"/>
                  </a:moveTo>
                  <a:lnTo>
                    <a:pt x="1098486" y="1075524"/>
                  </a:lnTo>
                  <a:lnTo>
                    <a:pt x="1195285" y="1142085"/>
                  </a:lnTo>
                  <a:lnTo>
                    <a:pt x="1221765" y="1098219"/>
                  </a:lnTo>
                  <a:close/>
                </a:path>
                <a:path w="1489709" h="1368425">
                  <a:moveTo>
                    <a:pt x="1292072" y="138404"/>
                  </a:moveTo>
                  <a:lnTo>
                    <a:pt x="1241844" y="99834"/>
                  </a:lnTo>
                  <a:lnTo>
                    <a:pt x="1185240" y="198920"/>
                  </a:lnTo>
                  <a:lnTo>
                    <a:pt x="1292072" y="138404"/>
                  </a:lnTo>
                  <a:close/>
                </a:path>
                <a:path w="1489709" h="1368425">
                  <a:moveTo>
                    <a:pt x="1315808" y="838034"/>
                  </a:moveTo>
                  <a:lnTo>
                    <a:pt x="1182497" y="843330"/>
                  </a:lnTo>
                  <a:lnTo>
                    <a:pt x="1299375" y="887945"/>
                  </a:lnTo>
                  <a:lnTo>
                    <a:pt x="1315808" y="838034"/>
                  </a:lnTo>
                  <a:close/>
                </a:path>
                <a:path w="1489709" h="1368425">
                  <a:moveTo>
                    <a:pt x="1406207" y="624738"/>
                  </a:moveTo>
                  <a:lnTo>
                    <a:pt x="1235456" y="636092"/>
                  </a:lnTo>
                  <a:lnTo>
                    <a:pt x="1396161" y="666343"/>
                  </a:lnTo>
                  <a:lnTo>
                    <a:pt x="1406207" y="624738"/>
                  </a:lnTo>
                  <a:close/>
                </a:path>
                <a:path w="1489709" h="1368425">
                  <a:moveTo>
                    <a:pt x="1469212" y="470446"/>
                  </a:moveTo>
                  <a:lnTo>
                    <a:pt x="1299375" y="481037"/>
                  </a:lnTo>
                  <a:lnTo>
                    <a:pt x="1445475" y="512038"/>
                  </a:lnTo>
                  <a:lnTo>
                    <a:pt x="1469212" y="470446"/>
                  </a:lnTo>
                  <a:close/>
                </a:path>
                <a:path w="1489709" h="1368425">
                  <a:moveTo>
                    <a:pt x="1489303" y="304050"/>
                  </a:moveTo>
                  <a:lnTo>
                    <a:pt x="1465567" y="254127"/>
                  </a:lnTo>
                  <a:lnTo>
                    <a:pt x="1335900" y="320687"/>
                  </a:lnTo>
                  <a:lnTo>
                    <a:pt x="1489303" y="3040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/>
          <p:nvPr/>
        </p:nvSpPr>
        <p:spPr>
          <a:xfrm>
            <a:off x="6786769" y="2895674"/>
            <a:ext cx="56515" cy="111760"/>
          </a:xfrm>
          <a:custGeom>
            <a:avLst/>
            <a:gdLst/>
            <a:ahLst/>
            <a:cxnLst/>
            <a:rect l="l" t="t" r="r" b="b"/>
            <a:pathLst>
              <a:path w="56515" h="111760">
                <a:moveTo>
                  <a:pt x="16548" y="0"/>
                </a:moveTo>
                <a:lnTo>
                  <a:pt x="0" y="0"/>
                </a:lnTo>
                <a:lnTo>
                  <a:pt x="9885" y="111666"/>
                </a:lnTo>
                <a:lnTo>
                  <a:pt x="56455" y="4265"/>
                </a:lnTo>
                <a:lnTo>
                  <a:pt x="16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127206" y="4268933"/>
            <a:ext cx="53340" cy="88265"/>
          </a:xfrm>
          <a:custGeom>
            <a:avLst/>
            <a:gdLst/>
            <a:ahLst/>
            <a:cxnLst/>
            <a:rect l="l" t="t" r="r" b="b"/>
            <a:pathLst>
              <a:path w="53340" h="88264">
                <a:moveTo>
                  <a:pt x="0" y="0"/>
                </a:moveTo>
                <a:lnTo>
                  <a:pt x="10044" y="87736"/>
                </a:lnTo>
                <a:lnTo>
                  <a:pt x="52960" y="7336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077113" y="3955803"/>
            <a:ext cx="143510" cy="60960"/>
          </a:xfrm>
          <a:custGeom>
            <a:avLst/>
            <a:gdLst/>
            <a:ahLst/>
            <a:cxnLst/>
            <a:rect l="l" t="t" r="r" b="b"/>
            <a:pathLst>
              <a:path w="143510" h="60960">
                <a:moveTo>
                  <a:pt x="143360" y="0"/>
                </a:moveTo>
                <a:lnTo>
                  <a:pt x="0" y="24203"/>
                </a:lnTo>
                <a:lnTo>
                  <a:pt x="22828" y="60507"/>
                </a:lnTo>
                <a:lnTo>
                  <a:pt x="1433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1717" y="843788"/>
            <a:ext cx="6829197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5" dirty="0"/>
              <a:t>Components</a:t>
            </a:r>
            <a:r>
              <a:rPr spc="-225" dirty="0"/>
              <a:t> </a:t>
            </a:r>
            <a:r>
              <a:rPr spc="-55" dirty="0"/>
              <a:t>of</a:t>
            </a:r>
            <a:r>
              <a:rPr spc="-200" dirty="0"/>
              <a:t> </a:t>
            </a:r>
            <a:r>
              <a:rPr lang="en-US" spc="-200" dirty="0"/>
              <a:t>the</a:t>
            </a:r>
            <a:r>
              <a:rPr spc="-195" dirty="0"/>
              <a:t> </a:t>
            </a:r>
            <a:r>
              <a:rPr spc="-50" dirty="0"/>
              <a:t>SI</a:t>
            </a:r>
            <a:r>
              <a:rPr spc="-190" dirty="0"/>
              <a:t> </a:t>
            </a:r>
            <a:r>
              <a:rPr spc="-85" dirty="0"/>
              <a:t>Program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589023"/>
            <a:ext cx="8207375" cy="486864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95580" marR="5080" indent="-182880">
              <a:lnSpc>
                <a:spcPts val="2590"/>
              </a:lnSpc>
              <a:spcBef>
                <a:spcPts val="425"/>
              </a:spcBef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Peer-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facilitated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review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sessions; SI</a:t>
            </a:r>
            <a:r>
              <a:rPr sz="24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Leader</a:t>
            </a:r>
            <a:r>
              <a:rPr sz="2400" spc="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attends</a:t>
            </a:r>
            <a:r>
              <a:rPr sz="24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lectures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and/or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meets</a:t>
            </a:r>
            <a:r>
              <a:rPr sz="24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with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instructor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93A299"/>
              </a:buClr>
              <a:buFont typeface="Arial"/>
              <a:buChar char="•"/>
            </a:pPr>
            <a:endParaRPr sz="2950" dirty="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buClr>
                <a:srgbClr val="93A299"/>
              </a:buClr>
              <a:buSzPct val="85416"/>
              <a:buChar char="•"/>
              <a:tabLst>
                <a:tab pos="195580" algn="l"/>
                <a:tab pos="6343015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Regularly</a:t>
            </a:r>
            <a:r>
              <a:rPr sz="2400" spc="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scheduled,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out-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of-class,</a:t>
            </a:r>
            <a:r>
              <a:rPr sz="24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voluntary</a:t>
            </a:r>
            <a:r>
              <a:rPr lang="en-US" sz="2400" spc="-10" dirty="0">
                <a:solidFill>
                  <a:srgbClr val="292934"/>
                </a:solidFill>
                <a:latin typeface="Arial"/>
                <a:cs typeface="Arial"/>
              </a:rPr>
              <a:t> sessions</a:t>
            </a:r>
          </a:p>
          <a:p>
            <a:pPr marL="195580" indent="-182880">
              <a:lnSpc>
                <a:spcPct val="100000"/>
              </a:lnSpc>
              <a:buClr>
                <a:srgbClr val="93A299"/>
              </a:buClr>
              <a:buSzPct val="85416"/>
              <a:buChar char="•"/>
              <a:tabLst>
                <a:tab pos="195580" algn="l"/>
                <a:tab pos="6343015" algn="l"/>
              </a:tabLst>
            </a:pPr>
            <a:endParaRPr sz="3000" dirty="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Content</a:t>
            </a:r>
            <a:r>
              <a:rPr sz="24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lang="en-US" sz="2400" spc="-15" dirty="0">
                <a:solidFill>
                  <a:srgbClr val="292934"/>
                </a:solidFill>
                <a:latin typeface="Arial"/>
                <a:cs typeface="Arial"/>
              </a:rPr>
              <a:t>study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skills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integrated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93A299"/>
              </a:buClr>
              <a:buFont typeface="Arial"/>
              <a:buChar char="•"/>
            </a:pPr>
            <a:endParaRPr sz="3000" dirty="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Faculty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supported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93A299"/>
              </a:buClr>
              <a:buFont typeface="Arial"/>
              <a:buChar char="•"/>
            </a:pPr>
            <a:endParaRPr sz="3000" dirty="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5"/>
              </a:spcBef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Extensive training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supervision</a:t>
            </a:r>
            <a:r>
              <a:rPr sz="2400" spc="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24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SI</a:t>
            </a:r>
            <a:r>
              <a:rPr sz="24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Leaders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93A299"/>
              </a:buClr>
              <a:buFont typeface="Arial"/>
              <a:buChar char="•"/>
            </a:pPr>
            <a:endParaRPr sz="3000" dirty="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buClr>
                <a:srgbClr val="93A299"/>
              </a:buClr>
              <a:buSzPct val="85416"/>
              <a:buChar char="•"/>
              <a:tabLst>
                <a:tab pos="195580" algn="l"/>
                <a:tab pos="197485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Key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 people: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	SI</a:t>
            </a:r>
            <a:r>
              <a:rPr sz="2400" spc="-7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Leader,</a:t>
            </a:r>
            <a:r>
              <a:rPr sz="24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Instructor,</a:t>
            </a:r>
            <a:r>
              <a:rPr sz="2400" spc="-7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Students,</a:t>
            </a:r>
            <a:r>
              <a:rPr sz="2400" spc="-5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SI</a:t>
            </a:r>
            <a:r>
              <a:rPr sz="2400" spc="-5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Supervisor</a:t>
            </a:r>
            <a:endParaRPr sz="2400" dirty="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11834" y="3673858"/>
            <a:ext cx="2733945" cy="96922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1993" y="1691639"/>
            <a:ext cx="1270" cy="4709160"/>
          </a:xfrm>
          <a:custGeom>
            <a:avLst/>
            <a:gdLst/>
            <a:ahLst/>
            <a:cxnLst/>
            <a:rect l="l" t="t" r="r" b="b"/>
            <a:pathLst>
              <a:path w="1270" h="4709160">
                <a:moveTo>
                  <a:pt x="800" y="0"/>
                </a:moveTo>
                <a:lnTo>
                  <a:pt x="0" y="4709160"/>
                </a:lnTo>
              </a:path>
            </a:pathLst>
          </a:custGeom>
          <a:ln w="19049">
            <a:solidFill>
              <a:srgbClr val="D253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39" y="538988"/>
            <a:ext cx="8195945" cy="953979"/>
          </a:xfrm>
          <a:prstGeom prst="rect">
            <a:avLst/>
          </a:prstGeom>
        </p:spPr>
        <p:txBody>
          <a:bodyPr vert="horz" wrap="square" lIns="0" tIns="91313" rIns="0" bIns="0" rtlCol="0">
            <a:spAutoFit/>
          </a:bodyPr>
          <a:lstStyle/>
          <a:p>
            <a:pPr marL="1742439" marR="5080" indent="-757555">
              <a:lnSpc>
                <a:spcPct val="100000"/>
              </a:lnSpc>
              <a:spcBef>
                <a:spcPts val="95"/>
              </a:spcBef>
            </a:pPr>
            <a:r>
              <a:rPr lang="en-US" sz="2800" spc="-105" dirty="0"/>
              <a:t>Regular </a:t>
            </a:r>
            <a:r>
              <a:rPr sz="2800" spc="-105" dirty="0"/>
              <a:t>Instruction</a:t>
            </a:r>
            <a:r>
              <a:rPr sz="2800" spc="-190" dirty="0"/>
              <a:t> </a:t>
            </a:r>
            <a:r>
              <a:rPr sz="2800" spc="-80" dirty="0"/>
              <a:t>vs.</a:t>
            </a:r>
            <a:r>
              <a:rPr sz="2800" spc="-330" dirty="0"/>
              <a:t> </a:t>
            </a:r>
            <a:r>
              <a:rPr lang="en-US" sz="2800" spc="-100" dirty="0"/>
              <a:t>Supplemental Instruction</a:t>
            </a:r>
            <a:br>
              <a:rPr lang="en-US" sz="2800" spc="-100" dirty="0"/>
            </a:br>
            <a:r>
              <a:rPr sz="2800" spc="-110" dirty="0"/>
              <a:t>(dependence</a:t>
            </a:r>
            <a:r>
              <a:rPr sz="2800" spc="-170" dirty="0"/>
              <a:t> </a:t>
            </a:r>
            <a:r>
              <a:rPr lang="en-US" sz="2800" spc="-65" dirty="0"/>
              <a:t>and</a:t>
            </a:r>
            <a:r>
              <a:rPr sz="2800" spc="-145" dirty="0"/>
              <a:t> </a:t>
            </a:r>
            <a:r>
              <a:rPr sz="2800" spc="-10" dirty="0"/>
              <a:t>independence)</a:t>
            </a:r>
            <a:endParaRPr sz="2800" dirty="0"/>
          </a:p>
        </p:txBody>
      </p:sp>
      <p:sp>
        <p:nvSpPr>
          <p:cNvPr id="4" name="object 4"/>
          <p:cNvSpPr txBox="1"/>
          <p:nvPr/>
        </p:nvSpPr>
        <p:spPr>
          <a:xfrm>
            <a:off x="1145889" y="1937861"/>
            <a:ext cx="70434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119245" algn="l"/>
              </a:tabLst>
            </a:pPr>
            <a:r>
              <a:rPr sz="2000" dirty="0">
                <a:solidFill>
                  <a:srgbClr val="D2533C"/>
                </a:solidFill>
                <a:latin typeface="Arial"/>
                <a:cs typeface="Arial"/>
              </a:rPr>
              <a:t>Instructional</a:t>
            </a:r>
            <a:r>
              <a:rPr sz="2000" spc="-75" dirty="0">
                <a:solidFill>
                  <a:srgbClr val="D2533C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D2533C"/>
                </a:solidFill>
                <a:latin typeface="Arial"/>
                <a:cs typeface="Arial"/>
              </a:rPr>
              <a:t>Paradigm</a:t>
            </a:r>
            <a:r>
              <a:rPr sz="2000" dirty="0">
                <a:solidFill>
                  <a:srgbClr val="D2533C"/>
                </a:solidFill>
                <a:latin typeface="Arial"/>
                <a:cs typeface="Arial"/>
              </a:rPr>
              <a:t>	</a:t>
            </a:r>
            <a:r>
              <a:rPr lang="en-US" sz="2000" dirty="0">
                <a:solidFill>
                  <a:srgbClr val="D2533C"/>
                </a:solidFill>
                <a:latin typeface="Arial"/>
                <a:cs typeface="Arial"/>
              </a:rPr>
              <a:t>Supplemental Instruction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390648"/>
            <a:ext cx="3141980" cy="903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10" marR="5080" indent="-169545">
              <a:lnSpc>
                <a:spcPct val="120000"/>
              </a:lnSpc>
              <a:spcBef>
                <a:spcPts val="100"/>
              </a:spcBef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Learning is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instructor- centered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707383"/>
            <a:ext cx="3241675" cy="903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10" marR="5080" indent="-169545">
              <a:lnSpc>
                <a:spcPct val="120000"/>
              </a:lnSpc>
              <a:spcBef>
                <a:spcPts val="100"/>
              </a:spcBef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Learning is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cumulative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 sequential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5024120"/>
            <a:ext cx="3547110" cy="903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10" marR="5080" indent="-169545">
              <a:lnSpc>
                <a:spcPct val="120000"/>
              </a:lnSpc>
              <a:spcBef>
                <a:spcPts val="100"/>
              </a:spcBef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Knowledge</a:t>
            </a:r>
            <a:r>
              <a:rPr sz="2400" spc="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is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stored</a:t>
            </a:r>
            <a:r>
              <a:rPr sz="24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292934"/>
                </a:solidFill>
                <a:latin typeface="Arial"/>
                <a:cs typeface="Arial"/>
              </a:rPr>
              <a:t>and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delivered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33620" y="2390648"/>
            <a:ext cx="2887345" cy="903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10" marR="5080" indent="-169545">
              <a:lnSpc>
                <a:spcPct val="120000"/>
              </a:lnSpc>
              <a:spcBef>
                <a:spcPts val="100"/>
              </a:spcBef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Learning is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student- centered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33620" y="3707383"/>
            <a:ext cx="3898265" cy="85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10" marR="5080" indent="-169545">
              <a:lnSpc>
                <a:spcPct val="120000"/>
              </a:lnSpc>
              <a:spcBef>
                <a:spcPts val="100"/>
              </a:spcBef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Learning is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active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292934"/>
                </a:solidFill>
                <a:latin typeface="Arial"/>
                <a:cs typeface="Arial"/>
              </a:rPr>
              <a:t>and </a:t>
            </a:r>
            <a:r>
              <a:rPr lang="en-US" sz="2400" spc="-10" dirty="0">
                <a:solidFill>
                  <a:srgbClr val="292934"/>
                </a:solidFill>
                <a:latin typeface="Arial"/>
                <a:cs typeface="Arial"/>
              </a:rPr>
              <a:t>involving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,</a:t>
            </a:r>
            <a:r>
              <a:rPr sz="2400" spc="-10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lang="en-US" sz="2400" spc="-100" dirty="0">
                <a:solidFill>
                  <a:srgbClr val="292934"/>
                </a:solidFill>
                <a:latin typeface="Arial"/>
                <a:cs typeface="Arial"/>
              </a:rPr>
              <a:t>collaborative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33620" y="5097271"/>
            <a:ext cx="368427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00"/>
              </a:spcBef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Knowledge</a:t>
            </a:r>
            <a:r>
              <a:rPr sz="2400" spc="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is</a:t>
            </a:r>
            <a:r>
              <a:rPr sz="24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constructed</a:t>
            </a:r>
            <a:r>
              <a:rPr lang="en-US" sz="2400" spc="-10" dirty="0">
                <a:solidFill>
                  <a:srgbClr val="292934"/>
                </a:solidFill>
                <a:latin typeface="Arial"/>
                <a:cs typeface="Arial"/>
              </a:rPr>
              <a:t> and shared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3496"/>
            <a:ext cx="44805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0" dirty="0"/>
              <a:t>Learning</a:t>
            </a:r>
            <a:r>
              <a:rPr sz="2800" spc="-175" dirty="0"/>
              <a:t> </a:t>
            </a:r>
            <a:r>
              <a:rPr sz="2800" spc="-100" dirty="0"/>
              <a:t>theories</a:t>
            </a:r>
            <a:r>
              <a:rPr sz="2800" spc="-175" dirty="0"/>
              <a:t> </a:t>
            </a:r>
            <a:r>
              <a:rPr sz="2800" spc="-100" dirty="0"/>
              <a:t>applied</a:t>
            </a:r>
            <a:r>
              <a:rPr sz="2800" spc="-170" dirty="0"/>
              <a:t> </a:t>
            </a:r>
            <a:r>
              <a:rPr sz="2800" spc="-65" dirty="0"/>
              <a:t>to</a:t>
            </a:r>
            <a:r>
              <a:rPr sz="2800" spc="-165" dirty="0"/>
              <a:t> </a:t>
            </a:r>
            <a:r>
              <a:rPr sz="2800" spc="-25" dirty="0"/>
              <a:t>SI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35940" y="1625600"/>
            <a:ext cx="34728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00"/>
              </a:spcBef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Dale’s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Cone</a:t>
            </a:r>
            <a:r>
              <a:rPr sz="24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2400" spc="-5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Learning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430272"/>
            <a:ext cx="4210050" cy="903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marR="5080" indent="-183515">
              <a:lnSpc>
                <a:spcPct val="120000"/>
              </a:lnSpc>
              <a:spcBef>
                <a:spcPts val="100"/>
              </a:spcBef>
              <a:buClr>
                <a:srgbClr val="93A299"/>
              </a:buClr>
              <a:buSzPct val="85416"/>
              <a:buChar char="•"/>
              <a:tabLst>
                <a:tab pos="26543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Skinner’s</a:t>
            </a:r>
            <a:r>
              <a:rPr sz="2400" spc="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behavioral</a:t>
            </a:r>
            <a:r>
              <a:rPr sz="2400" spc="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theories 	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for</a:t>
            </a:r>
            <a:r>
              <a:rPr sz="24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scheduled</a:t>
            </a:r>
            <a:r>
              <a:rPr sz="2400" spc="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reinforcements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820159"/>
            <a:ext cx="6221730" cy="2146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00"/>
              </a:spcBef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Piaget</a:t>
            </a:r>
            <a:r>
              <a:rPr sz="24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2400" spc="-5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Ericson’s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developmental</a:t>
            </a:r>
            <a:r>
              <a:rPr sz="24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theories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93A299"/>
              </a:buClr>
              <a:buFont typeface="Arial"/>
              <a:buChar char="•"/>
            </a:pPr>
            <a:endParaRPr sz="35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Brunner’s</a:t>
            </a:r>
            <a:r>
              <a:rPr sz="2400" spc="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learning</a:t>
            </a:r>
            <a:r>
              <a:rPr sz="2400" spc="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by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categorizing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93A299"/>
              </a:buClr>
              <a:buFont typeface="Arial"/>
              <a:buChar char="•"/>
            </a:pPr>
            <a:endParaRPr sz="35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5"/>
              </a:spcBef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Bandura’s</a:t>
            </a:r>
            <a:r>
              <a:rPr sz="24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self-efficacy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489790" y="4651682"/>
            <a:ext cx="1811655" cy="612775"/>
            <a:chOff x="6489790" y="4651682"/>
            <a:chExt cx="1811655" cy="612775"/>
          </a:xfrm>
        </p:grpSpPr>
        <p:sp>
          <p:nvSpPr>
            <p:cNvPr id="7" name="object 7"/>
            <p:cNvSpPr/>
            <p:nvPr/>
          </p:nvSpPr>
          <p:spPr>
            <a:xfrm>
              <a:off x="7252997" y="4820697"/>
              <a:ext cx="285115" cy="443865"/>
            </a:xfrm>
            <a:custGeom>
              <a:avLst/>
              <a:gdLst/>
              <a:ahLst/>
              <a:cxnLst/>
              <a:rect l="l" t="t" r="r" b="b"/>
              <a:pathLst>
                <a:path w="285115" h="443864">
                  <a:moveTo>
                    <a:pt x="236301" y="443439"/>
                  </a:moveTo>
                  <a:lnTo>
                    <a:pt x="74405" y="443439"/>
                  </a:lnTo>
                  <a:lnTo>
                    <a:pt x="47506" y="440075"/>
                  </a:lnTo>
                  <a:lnTo>
                    <a:pt x="31668" y="436886"/>
                  </a:lnTo>
                  <a:lnTo>
                    <a:pt x="9503" y="427322"/>
                  </a:lnTo>
                  <a:lnTo>
                    <a:pt x="0" y="417752"/>
                  </a:lnTo>
                  <a:lnTo>
                    <a:pt x="0" y="401807"/>
                  </a:lnTo>
                  <a:lnTo>
                    <a:pt x="12670" y="341221"/>
                  </a:lnTo>
                  <a:lnTo>
                    <a:pt x="41172" y="290194"/>
                  </a:lnTo>
                  <a:lnTo>
                    <a:pt x="57003" y="274249"/>
                  </a:lnTo>
                  <a:lnTo>
                    <a:pt x="76007" y="251930"/>
                  </a:lnTo>
                  <a:lnTo>
                    <a:pt x="88672" y="229604"/>
                  </a:lnTo>
                  <a:lnTo>
                    <a:pt x="95008" y="210470"/>
                  </a:lnTo>
                  <a:lnTo>
                    <a:pt x="95008" y="191340"/>
                  </a:lnTo>
                  <a:lnTo>
                    <a:pt x="88672" y="165828"/>
                  </a:lnTo>
                  <a:lnTo>
                    <a:pt x="79174" y="149880"/>
                  </a:lnTo>
                  <a:lnTo>
                    <a:pt x="69674" y="137128"/>
                  </a:lnTo>
                  <a:lnTo>
                    <a:pt x="60170" y="121180"/>
                  </a:lnTo>
                  <a:lnTo>
                    <a:pt x="53839" y="89290"/>
                  </a:lnTo>
                  <a:lnTo>
                    <a:pt x="57003" y="70156"/>
                  </a:lnTo>
                  <a:lnTo>
                    <a:pt x="60170" y="54215"/>
                  </a:lnTo>
                  <a:lnTo>
                    <a:pt x="69674" y="38267"/>
                  </a:lnTo>
                  <a:lnTo>
                    <a:pt x="79174" y="25514"/>
                  </a:lnTo>
                  <a:lnTo>
                    <a:pt x="95008" y="15944"/>
                  </a:lnTo>
                  <a:lnTo>
                    <a:pt x="107676" y="6377"/>
                  </a:lnTo>
                  <a:lnTo>
                    <a:pt x="126677" y="0"/>
                  </a:lnTo>
                  <a:lnTo>
                    <a:pt x="161513" y="0"/>
                  </a:lnTo>
                  <a:lnTo>
                    <a:pt x="205849" y="25514"/>
                  </a:lnTo>
                  <a:lnTo>
                    <a:pt x="231180" y="70156"/>
                  </a:lnTo>
                  <a:lnTo>
                    <a:pt x="231180" y="105238"/>
                  </a:lnTo>
                  <a:lnTo>
                    <a:pt x="224850" y="124369"/>
                  </a:lnTo>
                  <a:lnTo>
                    <a:pt x="215349" y="137128"/>
                  </a:lnTo>
                  <a:lnTo>
                    <a:pt x="205849" y="153069"/>
                  </a:lnTo>
                  <a:lnTo>
                    <a:pt x="193181" y="172203"/>
                  </a:lnTo>
                  <a:lnTo>
                    <a:pt x="186847" y="191340"/>
                  </a:lnTo>
                  <a:lnTo>
                    <a:pt x="186847" y="223229"/>
                  </a:lnTo>
                  <a:lnTo>
                    <a:pt x="199512" y="248741"/>
                  </a:lnTo>
                  <a:lnTo>
                    <a:pt x="212182" y="264683"/>
                  </a:lnTo>
                  <a:lnTo>
                    <a:pt x="228013" y="277442"/>
                  </a:lnTo>
                  <a:lnTo>
                    <a:pt x="253352" y="302950"/>
                  </a:lnTo>
                  <a:lnTo>
                    <a:pt x="266019" y="318895"/>
                  </a:lnTo>
                  <a:lnTo>
                    <a:pt x="285017" y="376296"/>
                  </a:lnTo>
                  <a:lnTo>
                    <a:pt x="285017" y="417752"/>
                  </a:lnTo>
                  <a:lnTo>
                    <a:pt x="281853" y="427322"/>
                  </a:lnTo>
                  <a:lnTo>
                    <a:pt x="275520" y="430508"/>
                  </a:lnTo>
                  <a:lnTo>
                    <a:pt x="259682" y="436886"/>
                  </a:lnTo>
                  <a:lnTo>
                    <a:pt x="237517" y="443264"/>
                  </a:lnTo>
                  <a:lnTo>
                    <a:pt x="236301" y="443439"/>
                  </a:lnTo>
                  <a:close/>
                </a:path>
              </a:pathLst>
            </a:custGeom>
            <a:solidFill>
              <a:srgbClr val="59B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489790" y="4651682"/>
              <a:ext cx="1811655" cy="300355"/>
            </a:xfrm>
            <a:custGeom>
              <a:avLst/>
              <a:gdLst/>
              <a:ahLst/>
              <a:cxnLst/>
              <a:rect l="l" t="t" r="r" b="b"/>
              <a:pathLst>
                <a:path w="1811654" h="300354">
                  <a:moveTo>
                    <a:pt x="1197070" y="191340"/>
                  </a:moveTo>
                  <a:lnTo>
                    <a:pt x="1067228" y="191340"/>
                  </a:lnTo>
                  <a:lnTo>
                    <a:pt x="1054561" y="188151"/>
                  </a:lnTo>
                  <a:lnTo>
                    <a:pt x="1045060" y="181770"/>
                  </a:lnTo>
                  <a:lnTo>
                    <a:pt x="1038727" y="172203"/>
                  </a:lnTo>
                  <a:lnTo>
                    <a:pt x="1038727" y="15947"/>
                  </a:lnTo>
                  <a:lnTo>
                    <a:pt x="1045060" y="9566"/>
                  </a:lnTo>
                  <a:lnTo>
                    <a:pt x="1054561" y="3188"/>
                  </a:lnTo>
                  <a:lnTo>
                    <a:pt x="1067228" y="0"/>
                  </a:lnTo>
                  <a:lnTo>
                    <a:pt x="1197070" y="0"/>
                  </a:lnTo>
                  <a:lnTo>
                    <a:pt x="1209737" y="3188"/>
                  </a:lnTo>
                  <a:lnTo>
                    <a:pt x="1219234" y="9566"/>
                  </a:lnTo>
                  <a:lnTo>
                    <a:pt x="1225571" y="15947"/>
                  </a:lnTo>
                  <a:lnTo>
                    <a:pt x="1225571" y="76538"/>
                  </a:lnTo>
                  <a:lnTo>
                    <a:pt x="1811441" y="76538"/>
                  </a:lnTo>
                  <a:lnTo>
                    <a:pt x="1811441" y="114802"/>
                  </a:lnTo>
                  <a:lnTo>
                    <a:pt x="1225571" y="114802"/>
                  </a:lnTo>
                  <a:lnTo>
                    <a:pt x="1225571" y="172203"/>
                  </a:lnTo>
                  <a:lnTo>
                    <a:pt x="1219234" y="181770"/>
                  </a:lnTo>
                  <a:lnTo>
                    <a:pt x="1209737" y="188151"/>
                  </a:lnTo>
                  <a:lnTo>
                    <a:pt x="1197070" y="191340"/>
                  </a:lnTo>
                  <a:close/>
                </a:path>
                <a:path w="1811654" h="300354">
                  <a:moveTo>
                    <a:pt x="1523256" y="76538"/>
                  </a:moveTo>
                  <a:lnTo>
                    <a:pt x="1333241" y="76538"/>
                  </a:lnTo>
                  <a:lnTo>
                    <a:pt x="1333241" y="28700"/>
                  </a:lnTo>
                  <a:lnTo>
                    <a:pt x="1336408" y="15947"/>
                  </a:lnTo>
                  <a:lnTo>
                    <a:pt x="1349079" y="3188"/>
                  </a:lnTo>
                  <a:lnTo>
                    <a:pt x="1361743" y="0"/>
                  </a:lnTo>
                  <a:lnTo>
                    <a:pt x="1491588" y="0"/>
                  </a:lnTo>
                  <a:lnTo>
                    <a:pt x="1504252" y="3188"/>
                  </a:lnTo>
                  <a:lnTo>
                    <a:pt x="1513756" y="9566"/>
                  </a:lnTo>
                  <a:lnTo>
                    <a:pt x="1520089" y="15947"/>
                  </a:lnTo>
                  <a:lnTo>
                    <a:pt x="1523256" y="28700"/>
                  </a:lnTo>
                  <a:lnTo>
                    <a:pt x="1523256" y="76538"/>
                  </a:lnTo>
                  <a:close/>
                </a:path>
                <a:path w="1811654" h="300354">
                  <a:moveTo>
                    <a:pt x="1811441" y="76538"/>
                  </a:moveTo>
                  <a:lnTo>
                    <a:pt x="1621426" y="76538"/>
                  </a:lnTo>
                  <a:lnTo>
                    <a:pt x="1621426" y="28700"/>
                  </a:lnTo>
                  <a:lnTo>
                    <a:pt x="1624596" y="15947"/>
                  </a:lnTo>
                  <a:lnTo>
                    <a:pt x="1630929" y="9566"/>
                  </a:lnTo>
                  <a:lnTo>
                    <a:pt x="1640430" y="3188"/>
                  </a:lnTo>
                  <a:lnTo>
                    <a:pt x="1649927" y="0"/>
                  </a:lnTo>
                  <a:lnTo>
                    <a:pt x="1782939" y="0"/>
                  </a:lnTo>
                  <a:lnTo>
                    <a:pt x="1792436" y="3188"/>
                  </a:lnTo>
                  <a:lnTo>
                    <a:pt x="1801940" y="9566"/>
                  </a:lnTo>
                  <a:lnTo>
                    <a:pt x="1808274" y="15947"/>
                  </a:lnTo>
                  <a:lnTo>
                    <a:pt x="1811441" y="28700"/>
                  </a:lnTo>
                  <a:lnTo>
                    <a:pt x="1811441" y="76538"/>
                  </a:lnTo>
                  <a:close/>
                </a:path>
                <a:path w="1811654" h="300354">
                  <a:moveTo>
                    <a:pt x="1491588" y="191340"/>
                  </a:moveTo>
                  <a:lnTo>
                    <a:pt x="1361743" y="191340"/>
                  </a:lnTo>
                  <a:lnTo>
                    <a:pt x="1349079" y="188151"/>
                  </a:lnTo>
                  <a:lnTo>
                    <a:pt x="1342745" y="181770"/>
                  </a:lnTo>
                  <a:lnTo>
                    <a:pt x="1336408" y="172203"/>
                  </a:lnTo>
                  <a:lnTo>
                    <a:pt x="1333241" y="162639"/>
                  </a:lnTo>
                  <a:lnTo>
                    <a:pt x="1333241" y="114802"/>
                  </a:lnTo>
                  <a:lnTo>
                    <a:pt x="1523256" y="114802"/>
                  </a:lnTo>
                  <a:lnTo>
                    <a:pt x="1523256" y="162639"/>
                  </a:lnTo>
                  <a:lnTo>
                    <a:pt x="1520089" y="172203"/>
                  </a:lnTo>
                  <a:lnTo>
                    <a:pt x="1513756" y="181770"/>
                  </a:lnTo>
                  <a:lnTo>
                    <a:pt x="1504252" y="188151"/>
                  </a:lnTo>
                  <a:lnTo>
                    <a:pt x="1491588" y="191340"/>
                  </a:lnTo>
                  <a:close/>
                </a:path>
                <a:path w="1811654" h="300354">
                  <a:moveTo>
                    <a:pt x="1782939" y="191340"/>
                  </a:moveTo>
                  <a:lnTo>
                    <a:pt x="1649927" y="191340"/>
                  </a:lnTo>
                  <a:lnTo>
                    <a:pt x="1640430" y="188151"/>
                  </a:lnTo>
                  <a:lnTo>
                    <a:pt x="1630929" y="181770"/>
                  </a:lnTo>
                  <a:lnTo>
                    <a:pt x="1624596" y="172203"/>
                  </a:lnTo>
                  <a:lnTo>
                    <a:pt x="1621426" y="162639"/>
                  </a:lnTo>
                  <a:lnTo>
                    <a:pt x="1621426" y="114802"/>
                  </a:lnTo>
                  <a:lnTo>
                    <a:pt x="1811441" y="114802"/>
                  </a:lnTo>
                  <a:lnTo>
                    <a:pt x="1811441" y="162639"/>
                  </a:lnTo>
                  <a:lnTo>
                    <a:pt x="1808274" y="172203"/>
                  </a:lnTo>
                  <a:lnTo>
                    <a:pt x="1801940" y="181770"/>
                  </a:lnTo>
                  <a:lnTo>
                    <a:pt x="1792436" y="188151"/>
                  </a:lnTo>
                  <a:lnTo>
                    <a:pt x="1782939" y="191340"/>
                  </a:lnTo>
                  <a:close/>
                </a:path>
                <a:path w="1811654" h="300354">
                  <a:moveTo>
                    <a:pt x="1447248" y="299761"/>
                  </a:moveTo>
                  <a:lnTo>
                    <a:pt x="1026059" y="299761"/>
                  </a:lnTo>
                  <a:lnTo>
                    <a:pt x="1032393" y="280630"/>
                  </a:lnTo>
                  <a:lnTo>
                    <a:pt x="1035560" y="258305"/>
                  </a:lnTo>
                  <a:lnTo>
                    <a:pt x="1035560" y="255116"/>
                  </a:lnTo>
                  <a:lnTo>
                    <a:pt x="1409249" y="255116"/>
                  </a:lnTo>
                  <a:lnTo>
                    <a:pt x="1409249" y="191340"/>
                  </a:lnTo>
                  <a:lnTo>
                    <a:pt x="1447248" y="191340"/>
                  </a:lnTo>
                  <a:lnTo>
                    <a:pt x="1447248" y="299761"/>
                  </a:lnTo>
                  <a:close/>
                </a:path>
                <a:path w="1811654" h="300354">
                  <a:moveTo>
                    <a:pt x="158339" y="191340"/>
                  </a:moveTo>
                  <a:lnTo>
                    <a:pt x="28498" y="191340"/>
                  </a:lnTo>
                  <a:lnTo>
                    <a:pt x="15831" y="188151"/>
                  </a:lnTo>
                  <a:lnTo>
                    <a:pt x="6330" y="181770"/>
                  </a:lnTo>
                  <a:lnTo>
                    <a:pt x="0" y="162646"/>
                  </a:lnTo>
                  <a:lnTo>
                    <a:pt x="0" y="28691"/>
                  </a:lnTo>
                  <a:lnTo>
                    <a:pt x="3163" y="15947"/>
                  </a:lnTo>
                  <a:lnTo>
                    <a:pt x="6330" y="9566"/>
                  </a:lnTo>
                  <a:lnTo>
                    <a:pt x="15831" y="3188"/>
                  </a:lnTo>
                  <a:lnTo>
                    <a:pt x="28498" y="0"/>
                  </a:lnTo>
                  <a:lnTo>
                    <a:pt x="158339" y="0"/>
                  </a:lnTo>
                  <a:lnTo>
                    <a:pt x="190006" y="28691"/>
                  </a:lnTo>
                  <a:lnTo>
                    <a:pt x="190008" y="76538"/>
                  </a:lnTo>
                  <a:lnTo>
                    <a:pt x="772710" y="76538"/>
                  </a:lnTo>
                  <a:lnTo>
                    <a:pt x="772710" y="114802"/>
                  </a:lnTo>
                  <a:lnTo>
                    <a:pt x="190008" y="114802"/>
                  </a:lnTo>
                  <a:lnTo>
                    <a:pt x="190006" y="162646"/>
                  </a:lnTo>
                  <a:lnTo>
                    <a:pt x="186841" y="172203"/>
                  </a:lnTo>
                  <a:lnTo>
                    <a:pt x="180507" y="181770"/>
                  </a:lnTo>
                  <a:lnTo>
                    <a:pt x="171007" y="188151"/>
                  </a:lnTo>
                  <a:lnTo>
                    <a:pt x="158339" y="191340"/>
                  </a:lnTo>
                  <a:close/>
                </a:path>
                <a:path w="1811654" h="300354">
                  <a:moveTo>
                    <a:pt x="484526" y="76538"/>
                  </a:moveTo>
                  <a:lnTo>
                    <a:pt x="294514" y="76538"/>
                  </a:lnTo>
                  <a:lnTo>
                    <a:pt x="294517" y="28691"/>
                  </a:lnTo>
                  <a:lnTo>
                    <a:pt x="297681" y="15947"/>
                  </a:lnTo>
                  <a:lnTo>
                    <a:pt x="304015" y="9566"/>
                  </a:lnTo>
                  <a:lnTo>
                    <a:pt x="313516" y="3188"/>
                  </a:lnTo>
                  <a:lnTo>
                    <a:pt x="323016" y="0"/>
                  </a:lnTo>
                  <a:lnTo>
                    <a:pt x="456024" y="0"/>
                  </a:lnTo>
                  <a:lnTo>
                    <a:pt x="484524" y="28691"/>
                  </a:lnTo>
                  <a:lnTo>
                    <a:pt x="484526" y="76538"/>
                  </a:lnTo>
                  <a:close/>
                </a:path>
                <a:path w="1811654" h="300354">
                  <a:moveTo>
                    <a:pt x="772710" y="76538"/>
                  </a:moveTo>
                  <a:lnTo>
                    <a:pt x="585866" y="76538"/>
                  </a:lnTo>
                  <a:lnTo>
                    <a:pt x="585866" y="15947"/>
                  </a:lnTo>
                  <a:lnTo>
                    <a:pt x="592196" y="9566"/>
                  </a:lnTo>
                  <a:lnTo>
                    <a:pt x="601700" y="3188"/>
                  </a:lnTo>
                  <a:lnTo>
                    <a:pt x="614367" y="0"/>
                  </a:lnTo>
                  <a:lnTo>
                    <a:pt x="744209" y="0"/>
                  </a:lnTo>
                  <a:lnTo>
                    <a:pt x="756876" y="3188"/>
                  </a:lnTo>
                  <a:lnTo>
                    <a:pt x="766373" y="9566"/>
                  </a:lnTo>
                  <a:lnTo>
                    <a:pt x="772710" y="15947"/>
                  </a:lnTo>
                  <a:lnTo>
                    <a:pt x="772710" y="76538"/>
                  </a:lnTo>
                  <a:close/>
                </a:path>
                <a:path w="1811654" h="300354">
                  <a:moveTo>
                    <a:pt x="456024" y="191340"/>
                  </a:moveTo>
                  <a:lnTo>
                    <a:pt x="323016" y="191340"/>
                  </a:lnTo>
                  <a:lnTo>
                    <a:pt x="313516" y="188151"/>
                  </a:lnTo>
                  <a:lnTo>
                    <a:pt x="304015" y="181770"/>
                  </a:lnTo>
                  <a:lnTo>
                    <a:pt x="297681" y="172203"/>
                  </a:lnTo>
                  <a:lnTo>
                    <a:pt x="294516" y="162646"/>
                  </a:lnTo>
                  <a:lnTo>
                    <a:pt x="294514" y="114802"/>
                  </a:lnTo>
                  <a:lnTo>
                    <a:pt x="484526" y="114802"/>
                  </a:lnTo>
                  <a:lnTo>
                    <a:pt x="484524" y="162646"/>
                  </a:lnTo>
                  <a:lnTo>
                    <a:pt x="456024" y="191340"/>
                  </a:lnTo>
                  <a:close/>
                </a:path>
                <a:path w="1811654" h="300354">
                  <a:moveTo>
                    <a:pt x="744209" y="191340"/>
                  </a:moveTo>
                  <a:lnTo>
                    <a:pt x="614367" y="191340"/>
                  </a:lnTo>
                  <a:lnTo>
                    <a:pt x="601700" y="188151"/>
                  </a:lnTo>
                  <a:lnTo>
                    <a:pt x="592196" y="181770"/>
                  </a:lnTo>
                  <a:lnTo>
                    <a:pt x="585866" y="172203"/>
                  </a:lnTo>
                  <a:lnTo>
                    <a:pt x="585866" y="114802"/>
                  </a:lnTo>
                  <a:lnTo>
                    <a:pt x="772710" y="114802"/>
                  </a:lnTo>
                  <a:lnTo>
                    <a:pt x="772710" y="172203"/>
                  </a:lnTo>
                  <a:lnTo>
                    <a:pt x="766373" y="181770"/>
                  </a:lnTo>
                  <a:lnTo>
                    <a:pt x="756876" y="188151"/>
                  </a:lnTo>
                  <a:lnTo>
                    <a:pt x="744209" y="191340"/>
                  </a:lnTo>
                  <a:close/>
                </a:path>
                <a:path w="1811654" h="300354">
                  <a:moveTo>
                    <a:pt x="785378" y="299761"/>
                  </a:moveTo>
                  <a:lnTo>
                    <a:pt x="370519" y="299761"/>
                  </a:lnTo>
                  <a:lnTo>
                    <a:pt x="370519" y="191340"/>
                  </a:lnTo>
                  <a:lnTo>
                    <a:pt x="408521" y="191340"/>
                  </a:lnTo>
                  <a:lnTo>
                    <a:pt x="408521" y="255116"/>
                  </a:lnTo>
                  <a:lnTo>
                    <a:pt x="772710" y="255116"/>
                  </a:lnTo>
                  <a:lnTo>
                    <a:pt x="772710" y="258305"/>
                  </a:lnTo>
                  <a:lnTo>
                    <a:pt x="775877" y="280630"/>
                  </a:lnTo>
                  <a:lnTo>
                    <a:pt x="785378" y="299761"/>
                  </a:lnTo>
                  <a:close/>
                </a:path>
              </a:pathLst>
            </a:custGeom>
            <a:solidFill>
              <a:srgbClr val="A3CD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36139" y="5337274"/>
            <a:ext cx="1822731" cy="978768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78739" y="113792"/>
            <a:ext cx="205993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292934"/>
                </a:solidFill>
                <a:latin typeface="Times New Roman"/>
                <a:cs typeface="Times New Roman"/>
              </a:rPr>
              <a:t>Edgar</a:t>
            </a:r>
            <a:r>
              <a:rPr sz="1200" b="1" spc="-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292934"/>
                </a:solidFill>
                <a:latin typeface="Times New Roman"/>
                <a:cs typeface="Times New Roman"/>
              </a:rPr>
              <a:t>Dale’s</a:t>
            </a:r>
            <a:r>
              <a:rPr sz="1200" b="1" spc="-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292934"/>
                </a:solidFill>
                <a:latin typeface="Times New Roman"/>
                <a:cs typeface="Times New Roman"/>
              </a:rPr>
              <a:t>Cone</a:t>
            </a:r>
            <a:r>
              <a:rPr sz="1200" b="1" spc="-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292934"/>
                </a:solidFill>
                <a:latin typeface="Times New Roman"/>
                <a:cs typeface="Times New Roman"/>
              </a:rPr>
              <a:t>of</a:t>
            </a:r>
            <a:r>
              <a:rPr sz="1200" b="1" spc="1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Learning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532559" y="2893720"/>
            <a:ext cx="292735" cy="145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5080">
              <a:lnSpc>
                <a:spcPts val="470"/>
              </a:lnSpc>
              <a:spcBef>
                <a:spcPts val="120"/>
              </a:spcBef>
            </a:pPr>
            <a:r>
              <a:rPr sz="400" spc="-25" dirty="0">
                <a:latin typeface="Times New Roman"/>
                <a:cs typeface="Times New Roman"/>
              </a:rPr>
              <a:t>Receiving</a:t>
            </a:r>
            <a:r>
              <a:rPr sz="400" spc="35" dirty="0">
                <a:latin typeface="Times New Roman"/>
                <a:cs typeface="Times New Roman"/>
              </a:rPr>
              <a:t> </a:t>
            </a:r>
            <a:r>
              <a:rPr sz="400" spc="-25" dirty="0">
                <a:latin typeface="Times New Roman"/>
                <a:cs typeface="Times New Roman"/>
              </a:rPr>
              <a:t>and</a:t>
            </a:r>
            <a:r>
              <a:rPr sz="400" spc="500" dirty="0">
                <a:latin typeface="Times New Roman"/>
                <a:cs typeface="Times New Roman"/>
              </a:rPr>
              <a:t> </a:t>
            </a:r>
            <a:r>
              <a:rPr sz="400" spc="-10" dirty="0">
                <a:latin typeface="Times New Roman"/>
                <a:cs typeface="Times New Roman"/>
              </a:rPr>
              <a:t>participating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84254" y="3272083"/>
            <a:ext cx="182245" cy="26416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5080">
              <a:lnSpc>
                <a:spcPts val="470"/>
              </a:lnSpc>
              <a:spcBef>
                <a:spcPts val="120"/>
              </a:spcBef>
            </a:pPr>
            <a:r>
              <a:rPr sz="400" spc="-25" dirty="0">
                <a:latin typeface="Times New Roman"/>
                <a:cs typeface="Times New Roman"/>
              </a:rPr>
              <a:t>90%</a:t>
            </a:r>
            <a:r>
              <a:rPr sz="400" spc="-15" dirty="0">
                <a:latin typeface="Times New Roman"/>
                <a:cs typeface="Times New Roman"/>
              </a:rPr>
              <a:t> </a:t>
            </a:r>
            <a:r>
              <a:rPr sz="400" spc="-25" dirty="0">
                <a:latin typeface="Times New Roman"/>
                <a:cs typeface="Times New Roman"/>
              </a:rPr>
              <a:t>of</a:t>
            </a:r>
            <a:r>
              <a:rPr sz="400" spc="500" dirty="0">
                <a:latin typeface="Times New Roman"/>
                <a:cs typeface="Times New Roman"/>
              </a:rPr>
              <a:t> </a:t>
            </a:r>
            <a:r>
              <a:rPr sz="400" spc="-25" dirty="0">
                <a:latin typeface="Times New Roman"/>
                <a:cs typeface="Times New Roman"/>
              </a:rPr>
              <a:t>what</a:t>
            </a:r>
            <a:r>
              <a:rPr sz="400" dirty="0">
                <a:latin typeface="Times New Roman"/>
                <a:cs typeface="Times New Roman"/>
              </a:rPr>
              <a:t> </a:t>
            </a:r>
            <a:r>
              <a:rPr sz="400" spc="-35" dirty="0">
                <a:latin typeface="Times New Roman"/>
                <a:cs typeface="Times New Roman"/>
              </a:rPr>
              <a:t>we</a:t>
            </a:r>
            <a:r>
              <a:rPr sz="400" spc="500" dirty="0">
                <a:latin typeface="Times New Roman"/>
                <a:cs typeface="Times New Roman"/>
              </a:rPr>
              <a:t> </a:t>
            </a:r>
            <a:r>
              <a:rPr sz="400" spc="-25" dirty="0">
                <a:latin typeface="Times New Roman"/>
                <a:cs typeface="Times New Roman"/>
              </a:rPr>
              <a:t>both</a:t>
            </a:r>
            <a:r>
              <a:rPr sz="400" spc="5" dirty="0">
                <a:latin typeface="Times New Roman"/>
                <a:cs typeface="Times New Roman"/>
              </a:rPr>
              <a:t> </a:t>
            </a:r>
            <a:r>
              <a:rPr sz="400" spc="-25" dirty="0">
                <a:latin typeface="Times New Roman"/>
                <a:cs typeface="Times New Roman"/>
              </a:rPr>
              <a:t>say</a:t>
            </a:r>
            <a:r>
              <a:rPr sz="400" spc="500" dirty="0">
                <a:latin typeface="Times New Roman"/>
                <a:cs typeface="Times New Roman"/>
              </a:rPr>
              <a:t> </a:t>
            </a:r>
            <a:r>
              <a:rPr sz="400" spc="-25" dirty="0">
                <a:latin typeface="Times New Roman"/>
                <a:cs typeface="Times New Roman"/>
              </a:rPr>
              <a:t>and</a:t>
            </a:r>
            <a:r>
              <a:rPr sz="400" dirty="0">
                <a:latin typeface="Times New Roman"/>
                <a:cs typeface="Times New Roman"/>
              </a:rPr>
              <a:t> </a:t>
            </a:r>
            <a:r>
              <a:rPr sz="400" spc="-25" dirty="0">
                <a:latin typeface="Times New Roman"/>
                <a:cs typeface="Times New Roman"/>
              </a:rPr>
              <a:t>do</a:t>
            </a:r>
            <a:endParaRPr sz="400">
              <a:latin typeface="Times New Roman"/>
              <a:cs typeface="Times New Roman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5451776" y="853285"/>
            <a:ext cx="2902585" cy="2812415"/>
            <a:chOff x="5451776" y="853285"/>
            <a:chExt cx="2902585" cy="2812415"/>
          </a:xfrm>
        </p:grpSpPr>
        <p:sp>
          <p:nvSpPr>
            <p:cNvPr id="14" name="object 14"/>
            <p:cNvSpPr/>
            <p:nvPr/>
          </p:nvSpPr>
          <p:spPr>
            <a:xfrm>
              <a:off x="5459714" y="1079298"/>
              <a:ext cx="2886710" cy="0"/>
            </a:xfrm>
            <a:custGeom>
              <a:avLst/>
              <a:gdLst/>
              <a:ahLst/>
              <a:cxnLst/>
              <a:rect l="l" t="t" r="r" b="b"/>
              <a:pathLst>
                <a:path w="2886709">
                  <a:moveTo>
                    <a:pt x="0" y="0"/>
                  </a:moveTo>
                  <a:lnTo>
                    <a:pt x="2886240" y="0"/>
                  </a:lnTo>
                </a:path>
              </a:pathLst>
            </a:custGeom>
            <a:ln w="155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023326" y="861222"/>
              <a:ext cx="0" cy="2796540"/>
            </a:xfrm>
            <a:custGeom>
              <a:avLst/>
              <a:gdLst/>
              <a:ahLst/>
              <a:cxnLst/>
              <a:rect l="l" t="t" r="r" b="b"/>
              <a:pathLst>
                <a:path h="2796540">
                  <a:moveTo>
                    <a:pt x="0" y="0"/>
                  </a:moveTo>
                  <a:lnTo>
                    <a:pt x="0" y="2796451"/>
                  </a:lnTo>
                </a:path>
              </a:pathLst>
            </a:custGeom>
            <a:ln w="155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7206692" y="1321849"/>
            <a:ext cx="652780" cy="2374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700" b="1" spc="-40" dirty="0">
                <a:latin typeface="Times New Roman"/>
                <a:cs typeface="Times New Roman"/>
              </a:rPr>
              <a:t>OUR</a:t>
            </a:r>
            <a:r>
              <a:rPr sz="700" b="1" spc="-20" dirty="0">
                <a:latin typeface="Times New Roman"/>
                <a:cs typeface="Times New Roman"/>
              </a:rPr>
              <a:t> </a:t>
            </a:r>
            <a:r>
              <a:rPr sz="700" b="1" spc="-40" dirty="0">
                <a:latin typeface="Times New Roman"/>
                <a:cs typeface="Times New Roman"/>
              </a:rPr>
              <a:t>LEVEL</a:t>
            </a:r>
            <a:r>
              <a:rPr sz="700" b="1" spc="-60" dirty="0">
                <a:latin typeface="Times New Roman"/>
                <a:cs typeface="Times New Roman"/>
              </a:rPr>
              <a:t> </a:t>
            </a:r>
            <a:r>
              <a:rPr sz="700" b="1" spc="-25" dirty="0">
                <a:latin typeface="Times New Roman"/>
                <a:cs typeface="Times New Roman"/>
              </a:rPr>
              <a:t>OF</a:t>
            </a:r>
            <a:r>
              <a:rPr sz="700" b="1" spc="500" dirty="0">
                <a:latin typeface="Times New Roman"/>
                <a:cs typeface="Times New Roman"/>
              </a:rPr>
              <a:t> </a:t>
            </a:r>
            <a:r>
              <a:rPr sz="700" b="1" spc="-50" dirty="0">
                <a:latin typeface="Times New Roman"/>
                <a:cs typeface="Times New Roman"/>
              </a:rPr>
              <a:t>INVOLVEMENT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437702" y="1321849"/>
            <a:ext cx="628650" cy="2374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700" b="1" spc="-50" dirty="0">
                <a:latin typeface="Times New Roman"/>
                <a:cs typeface="Times New Roman"/>
              </a:rPr>
              <a:t>WE</a:t>
            </a:r>
            <a:r>
              <a:rPr sz="700" b="1" spc="-15" dirty="0">
                <a:latin typeface="Times New Roman"/>
                <a:cs typeface="Times New Roman"/>
              </a:rPr>
              <a:t> </a:t>
            </a:r>
            <a:r>
              <a:rPr sz="700" b="1" spc="-45" dirty="0">
                <a:latin typeface="Times New Roman"/>
                <a:cs typeface="Times New Roman"/>
              </a:rPr>
              <a:t>TEND</a:t>
            </a:r>
            <a:r>
              <a:rPr sz="700" b="1" spc="-20" dirty="0">
                <a:latin typeface="Times New Roman"/>
                <a:cs typeface="Times New Roman"/>
              </a:rPr>
              <a:t> </a:t>
            </a:r>
            <a:r>
              <a:rPr sz="700" b="1" spc="-25" dirty="0">
                <a:latin typeface="Times New Roman"/>
                <a:cs typeface="Times New Roman"/>
              </a:rPr>
              <a:t>TO</a:t>
            </a:r>
            <a:r>
              <a:rPr sz="700" b="1" spc="500" dirty="0">
                <a:latin typeface="Times New Roman"/>
                <a:cs typeface="Times New Roman"/>
              </a:rPr>
              <a:t> </a:t>
            </a:r>
            <a:r>
              <a:rPr sz="700" b="1" spc="-45" dirty="0">
                <a:latin typeface="Times New Roman"/>
                <a:cs typeface="Times New Roman"/>
              </a:rPr>
              <a:t>REMEMBER….</a:t>
            </a:r>
            <a:endParaRPr sz="700">
              <a:latin typeface="Times New Roman"/>
              <a:cs typeface="Times New Roman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5410299" y="1478191"/>
            <a:ext cx="2886709" cy="2751205"/>
            <a:chOff x="5410299" y="1635036"/>
            <a:chExt cx="2473325" cy="1990089"/>
          </a:xfrm>
        </p:grpSpPr>
        <p:sp>
          <p:nvSpPr>
            <p:cNvPr id="19" name="object 19"/>
            <p:cNvSpPr/>
            <p:nvPr/>
          </p:nvSpPr>
          <p:spPr>
            <a:xfrm>
              <a:off x="7740779" y="1637899"/>
              <a:ext cx="139700" cy="1134110"/>
            </a:xfrm>
            <a:custGeom>
              <a:avLst/>
              <a:gdLst/>
              <a:ahLst/>
              <a:cxnLst/>
              <a:rect l="l" t="t" r="r" b="b"/>
              <a:pathLst>
                <a:path w="139700" h="1134110">
                  <a:moveTo>
                    <a:pt x="0" y="0"/>
                  </a:moveTo>
                  <a:lnTo>
                    <a:pt x="139661" y="0"/>
                  </a:lnTo>
                  <a:lnTo>
                    <a:pt x="139661" y="1133716"/>
                  </a:lnTo>
                  <a:lnTo>
                    <a:pt x="0" y="1133716"/>
                  </a:lnTo>
                </a:path>
              </a:pathLst>
            </a:custGeom>
            <a:ln w="51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740779" y="2807384"/>
              <a:ext cx="139700" cy="814705"/>
            </a:xfrm>
            <a:custGeom>
              <a:avLst/>
              <a:gdLst/>
              <a:ahLst/>
              <a:cxnLst/>
              <a:rect l="l" t="t" r="r" b="b"/>
              <a:pathLst>
                <a:path w="139700" h="814704">
                  <a:moveTo>
                    <a:pt x="0" y="0"/>
                  </a:moveTo>
                  <a:lnTo>
                    <a:pt x="139661" y="0"/>
                  </a:lnTo>
                  <a:lnTo>
                    <a:pt x="139661" y="814514"/>
                  </a:lnTo>
                  <a:lnTo>
                    <a:pt x="0" y="814514"/>
                  </a:lnTo>
                </a:path>
              </a:pathLst>
            </a:custGeom>
            <a:ln w="51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413157" y="1637893"/>
              <a:ext cx="139700" cy="142240"/>
            </a:xfrm>
            <a:custGeom>
              <a:avLst/>
              <a:gdLst/>
              <a:ahLst/>
              <a:cxnLst/>
              <a:rect l="l" t="t" r="r" b="b"/>
              <a:pathLst>
                <a:path w="139700" h="142239">
                  <a:moveTo>
                    <a:pt x="139661" y="141719"/>
                  </a:moveTo>
                  <a:lnTo>
                    <a:pt x="0" y="141719"/>
                  </a:lnTo>
                  <a:lnTo>
                    <a:pt x="0" y="0"/>
                  </a:lnTo>
                  <a:lnTo>
                    <a:pt x="139661" y="0"/>
                  </a:lnTo>
                </a:path>
              </a:pathLst>
            </a:custGeom>
            <a:ln w="51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413157" y="1815044"/>
              <a:ext cx="139700" cy="177165"/>
            </a:xfrm>
            <a:custGeom>
              <a:avLst/>
              <a:gdLst/>
              <a:ahLst/>
              <a:cxnLst/>
              <a:rect l="l" t="t" r="r" b="b"/>
              <a:pathLst>
                <a:path w="139700" h="177164">
                  <a:moveTo>
                    <a:pt x="139661" y="177139"/>
                  </a:moveTo>
                  <a:lnTo>
                    <a:pt x="0" y="177139"/>
                  </a:lnTo>
                  <a:lnTo>
                    <a:pt x="0" y="0"/>
                  </a:lnTo>
                  <a:lnTo>
                    <a:pt x="139661" y="0"/>
                  </a:lnTo>
                </a:path>
              </a:pathLst>
            </a:custGeom>
            <a:ln w="51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413157" y="3125899"/>
              <a:ext cx="139700" cy="496570"/>
            </a:xfrm>
            <a:custGeom>
              <a:avLst/>
              <a:gdLst/>
              <a:ahLst/>
              <a:cxnLst/>
              <a:rect l="l" t="t" r="r" b="b"/>
              <a:pathLst>
                <a:path w="139700" h="496570">
                  <a:moveTo>
                    <a:pt x="139661" y="495998"/>
                  </a:moveTo>
                  <a:lnTo>
                    <a:pt x="0" y="495998"/>
                  </a:lnTo>
                  <a:lnTo>
                    <a:pt x="0" y="0"/>
                  </a:lnTo>
                  <a:lnTo>
                    <a:pt x="139661" y="0"/>
                  </a:lnTo>
                </a:path>
              </a:pathLst>
            </a:custGeom>
            <a:ln w="51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413157" y="2807043"/>
              <a:ext cx="139700" cy="283845"/>
            </a:xfrm>
            <a:custGeom>
              <a:avLst/>
              <a:gdLst/>
              <a:ahLst/>
              <a:cxnLst/>
              <a:rect l="l" t="t" r="r" b="b"/>
              <a:pathLst>
                <a:path w="139700" h="283844">
                  <a:moveTo>
                    <a:pt x="139661" y="283425"/>
                  </a:moveTo>
                  <a:lnTo>
                    <a:pt x="0" y="283425"/>
                  </a:lnTo>
                  <a:lnTo>
                    <a:pt x="0" y="0"/>
                  </a:lnTo>
                  <a:lnTo>
                    <a:pt x="139661" y="0"/>
                  </a:lnTo>
                </a:path>
              </a:pathLst>
            </a:custGeom>
            <a:ln w="51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413157" y="2027607"/>
              <a:ext cx="139700" cy="142240"/>
            </a:xfrm>
            <a:custGeom>
              <a:avLst/>
              <a:gdLst/>
              <a:ahLst/>
              <a:cxnLst/>
              <a:rect l="l" t="t" r="r" b="b"/>
              <a:pathLst>
                <a:path w="139700" h="142239">
                  <a:moveTo>
                    <a:pt x="139661" y="141719"/>
                  </a:moveTo>
                  <a:lnTo>
                    <a:pt x="0" y="141719"/>
                  </a:lnTo>
                  <a:lnTo>
                    <a:pt x="0" y="0"/>
                  </a:lnTo>
                  <a:lnTo>
                    <a:pt x="139661" y="0"/>
                  </a:lnTo>
                </a:path>
              </a:pathLst>
            </a:custGeom>
            <a:ln w="51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13157" y="2204760"/>
              <a:ext cx="139700" cy="567055"/>
            </a:xfrm>
            <a:custGeom>
              <a:avLst/>
              <a:gdLst/>
              <a:ahLst/>
              <a:cxnLst/>
              <a:rect l="l" t="t" r="r" b="b"/>
              <a:pathLst>
                <a:path w="139700" h="567055">
                  <a:moveTo>
                    <a:pt x="139661" y="566851"/>
                  </a:moveTo>
                  <a:lnTo>
                    <a:pt x="0" y="566851"/>
                  </a:lnTo>
                  <a:lnTo>
                    <a:pt x="0" y="0"/>
                  </a:lnTo>
                  <a:lnTo>
                    <a:pt x="139661" y="0"/>
                  </a:lnTo>
                </a:path>
              </a:pathLst>
            </a:custGeom>
            <a:ln w="51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59716" y="1672984"/>
              <a:ext cx="698500" cy="71120"/>
            </a:xfrm>
            <a:custGeom>
              <a:avLst/>
              <a:gdLst/>
              <a:ahLst/>
              <a:cxnLst/>
              <a:rect l="l" t="t" r="r" b="b"/>
              <a:pathLst>
                <a:path w="698500" h="71119">
                  <a:moveTo>
                    <a:pt x="698284" y="0"/>
                  </a:moveTo>
                  <a:lnTo>
                    <a:pt x="0" y="0"/>
                  </a:lnTo>
                  <a:lnTo>
                    <a:pt x="0" y="70853"/>
                  </a:lnTo>
                  <a:lnTo>
                    <a:pt x="698284" y="70853"/>
                  </a:lnTo>
                  <a:lnTo>
                    <a:pt x="69828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5484254" y="1677455"/>
            <a:ext cx="397510" cy="85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" spc="-25" dirty="0">
                <a:latin typeface="Times New Roman"/>
                <a:cs typeface="Times New Roman"/>
              </a:rPr>
              <a:t>10%</a:t>
            </a:r>
            <a:r>
              <a:rPr sz="400" spc="-20" dirty="0">
                <a:latin typeface="Times New Roman"/>
                <a:cs typeface="Times New Roman"/>
              </a:rPr>
              <a:t> of</a:t>
            </a:r>
            <a:r>
              <a:rPr sz="400" spc="20" dirty="0">
                <a:latin typeface="Times New Roman"/>
                <a:cs typeface="Times New Roman"/>
              </a:rPr>
              <a:t> </a:t>
            </a:r>
            <a:r>
              <a:rPr sz="400" spc="-25" dirty="0">
                <a:latin typeface="Times New Roman"/>
                <a:cs typeface="Times New Roman"/>
              </a:rPr>
              <a:t>what</a:t>
            </a:r>
            <a:r>
              <a:rPr sz="400" spc="-10" dirty="0">
                <a:latin typeface="Times New Roman"/>
                <a:cs typeface="Times New Roman"/>
              </a:rPr>
              <a:t> </a:t>
            </a:r>
            <a:r>
              <a:rPr sz="400" spc="-25" dirty="0">
                <a:latin typeface="Times New Roman"/>
                <a:cs typeface="Times New Roman"/>
              </a:rPr>
              <a:t>we</a:t>
            </a:r>
            <a:r>
              <a:rPr sz="400" spc="5" dirty="0">
                <a:latin typeface="Times New Roman"/>
                <a:cs typeface="Times New Roman"/>
              </a:rPr>
              <a:t> </a:t>
            </a:r>
            <a:r>
              <a:rPr sz="400" spc="-25" dirty="0">
                <a:latin typeface="Times New Roman"/>
                <a:cs typeface="Times New Roman"/>
              </a:rPr>
              <a:t>rea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869177" y="1695620"/>
            <a:ext cx="24130" cy="55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30"/>
              </a:lnSpc>
            </a:pPr>
            <a:r>
              <a:rPr sz="400" spc="-15" dirty="0">
                <a:latin typeface="Times New Roman"/>
                <a:cs typeface="Times New Roman"/>
              </a:rPr>
              <a:t>d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459716" y="2063051"/>
            <a:ext cx="698500" cy="71120"/>
          </a:xfrm>
          <a:custGeom>
            <a:avLst/>
            <a:gdLst/>
            <a:ahLst/>
            <a:cxnLst/>
            <a:rect l="l" t="t" r="r" b="b"/>
            <a:pathLst>
              <a:path w="698500" h="71119">
                <a:moveTo>
                  <a:pt x="698284" y="0"/>
                </a:moveTo>
                <a:lnTo>
                  <a:pt x="0" y="0"/>
                </a:lnTo>
                <a:lnTo>
                  <a:pt x="0" y="70853"/>
                </a:lnTo>
                <a:lnTo>
                  <a:pt x="698284" y="70853"/>
                </a:lnTo>
                <a:lnTo>
                  <a:pt x="6982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5484254" y="2067513"/>
            <a:ext cx="400685" cy="85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" spc="-25" dirty="0">
                <a:latin typeface="Times New Roman"/>
                <a:cs typeface="Times New Roman"/>
              </a:rPr>
              <a:t>30%</a:t>
            </a:r>
            <a:r>
              <a:rPr sz="400" spc="-20" dirty="0">
                <a:latin typeface="Times New Roman"/>
                <a:cs typeface="Times New Roman"/>
              </a:rPr>
              <a:t> of</a:t>
            </a:r>
            <a:r>
              <a:rPr sz="400" spc="20" dirty="0">
                <a:latin typeface="Times New Roman"/>
                <a:cs typeface="Times New Roman"/>
              </a:rPr>
              <a:t> </a:t>
            </a:r>
            <a:r>
              <a:rPr sz="400" spc="-25" dirty="0">
                <a:latin typeface="Times New Roman"/>
                <a:cs typeface="Times New Roman"/>
              </a:rPr>
              <a:t>what</a:t>
            </a:r>
            <a:r>
              <a:rPr sz="400" spc="-10" dirty="0">
                <a:latin typeface="Times New Roman"/>
                <a:cs typeface="Times New Roman"/>
              </a:rPr>
              <a:t> </a:t>
            </a:r>
            <a:r>
              <a:rPr sz="400" spc="-25" dirty="0">
                <a:latin typeface="Times New Roman"/>
                <a:cs typeface="Times New Roman"/>
              </a:rPr>
              <a:t>we</a:t>
            </a:r>
            <a:r>
              <a:rPr sz="400" spc="5" dirty="0">
                <a:latin typeface="Times New Roman"/>
                <a:cs typeface="Times New Roman"/>
              </a:rPr>
              <a:t> </a:t>
            </a:r>
            <a:r>
              <a:rPr sz="400" spc="-25" dirty="0">
                <a:latin typeface="Times New Roman"/>
                <a:cs typeface="Times New Roman"/>
              </a:rPr>
              <a:t>see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459716" y="1885556"/>
            <a:ext cx="698500" cy="71120"/>
          </a:xfrm>
          <a:custGeom>
            <a:avLst/>
            <a:gdLst/>
            <a:ahLst/>
            <a:cxnLst/>
            <a:rect l="l" t="t" r="r" b="b"/>
            <a:pathLst>
              <a:path w="698500" h="71119">
                <a:moveTo>
                  <a:pt x="698284" y="0"/>
                </a:moveTo>
                <a:lnTo>
                  <a:pt x="0" y="0"/>
                </a:lnTo>
                <a:lnTo>
                  <a:pt x="0" y="70866"/>
                </a:lnTo>
                <a:lnTo>
                  <a:pt x="698284" y="70866"/>
                </a:lnTo>
                <a:lnTo>
                  <a:pt x="6982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5484254" y="1890026"/>
            <a:ext cx="421005" cy="85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" spc="-25" dirty="0">
                <a:latin typeface="Times New Roman"/>
                <a:cs typeface="Times New Roman"/>
              </a:rPr>
              <a:t>20%</a:t>
            </a:r>
            <a:r>
              <a:rPr sz="400" spc="-20" dirty="0">
                <a:latin typeface="Times New Roman"/>
                <a:cs typeface="Times New Roman"/>
              </a:rPr>
              <a:t> of</a:t>
            </a:r>
            <a:r>
              <a:rPr sz="400" spc="20" dirty="0">
                <a:latin typeface="Times New Roman"/>
                <a:cs typeface="Times New Roman"/>
              </a:rPr>
              <a:t> </a:t>
            </a:r>
            <a:r>
              <a:rPr sz="400" spc="-25" dirty="0">
                <a:latin typeface="Times New Roman"/>
                <a:cs typeface="Times New Roman"/>
              </a:rPr>
              <a:t>what</a:t>
            </a:r>
            <a:r>
              <a:rPr sz="400" spc="-10" dirty="0">
                <a:latin typeface="Times New Roman"/>
                <a:cs typeface="Times New Roman"/>
              </a:rPr>
              <a:t> </a:t>
            </a:r>
            <a:r>
              <a:rPr sz="400" spc="-25" dirty="0">
                <a:latin typeface="Times New Roman"/>
                <a:cs typeface="Times New Roman"/>
              </a:rPr>
              <a:t>we</a:t>
            </a:r>
            <a:r>
              <a:rPr sz="400" spc="5" dirty="0">
                <a:latin typeface="Times New Roman"/>
                <a:cs typeface="Times New Roman"/>
              </a:rPr>
              <a:t> </a:t>
            </a:r>
            <a:r>
              <a:rPr sz="400" spc="-20" dirty="0">
                <a:latin typeface="Times New Roman"/>
                <a:cs typeface="Times New Roman"/>
              </a:rPr>
              <a:t>hear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459716" y="2382241"/>
            <a:ext cx="419100" cy="177165"/>
          </a:xfrm>
          <a:custGeom>
            <a:avLst/>
            <a:gdLst/>
            <a:ahLst/>
            <a:cxnLst/>
            <a:rect l="l" t="t" r="r" b="b"/>
            <a:pathLst>
              <a:path w="419100" h="177164">
                <a:moveTo>
                  <a:pt x="418973" y="0"/>
                </a:moveTo>
                <a:lnTo>
                  <a:pt x="0" y="0"/>
                </a:lnTo>
                <a:lnTo>
                  <a:pt x="0" y="176796"/>
                </a:lnTo>
                <a:lnTo>
                  <a:pt x="418973" y="176796"/>
                </a:lnTo>
                <a:lnTo>
                  <a:pt x="41897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5484254" y="2386713"/>
            <a:ext cx="328295" cy="145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5080">
              <a:lnSpc>
                <a:spcPts val="470"/>
              </a:lnSpc>
              <a:spcBef>
                <a:spcPts val="120"/>
              </a:spcBef>
            </a:pPr>
            <a:r>
              <a:rPr sz="400" spc="-25" dirty="0">
                <a:latin typeface="Times New Roman"/>
                <a:cs typeface="Times New Roman"/>
              </a:rPr>
              <a:t>50%</a:t>
            </a:r>
            <a:r>
              <a:rPr sz="400" spc="-20" dirty="0">
                <a:latin typeface="Times New Roman"/>
                <a:cs typeface="Times New Roman"/>
              </a:rPr>
              <a:t> of</a:t>
            </a:r>
            <a:r>
              <a:rPr sz="400" spc="25" dirty="0">
                <a:latin typeface="Times New Roman"/>
                <a:cs typeface="Times New Roman"/>
              </a:rPr>
              <a:t> </a:t>
            </a:r>
            <a:r>
              <a:rPr sz="400" spc="-25" dirty="0">
                <a:latin typeface="Times New Roman"/>
                <a:cs typeface="Times New Roman"/>
              </a:rPr>
              <a:t>what</a:t>
            </a:r>
            <a:r>
              <a:rPr sz="400" spc="-5" dirty="0">
                <a:latin typeface="Times New Roman"/>
                <a:cs typeface="Times New Roman"/>
              </a:rPr>
              <a:t> </a:t>
            </a:r>
            <a:r>
              <a:rPr sz="400" spc="-35" dirty="0">
                <a:latin typeface="Times New Roman"/>
                <a:cs typeface="Times New Roman"/>
              </a:rPr>
              <a:t>we</a:t>
            </a:r>
            <a:r>
              <a:rPr sz="400" spc="500" dirty="0">
                <a:latin typeface="Times New Roman"/>
                <a:cs typeface="Times New Roman"/>
              </a:rPr>
              <a:t> </a:t>
            </a:r>
            <a:r>
              <a:rPr sz="400" spc="-20" dirty="0">
                <a:latin typeface="Times New Roman"/>
                <a:cs typeface="Times New Roman"/>
              </a:rPr>
              <a:t>hear </a:t>
            </a:r>
            <a:r>
              <a:rPr sz="400" spc="-30" dirty="0">
                <a:latin typeface="Times New Roman"/>
                <a:cs typeface="Times New Roman"/>
              </a:rPr>
              <a:t>&amp;</a:t>
            </a:r>
            <a:r>
              <a:rPr sz="400" spc="10" dirty="0">
                <a:latin typeface="Times New Roman"/>
                <a:cs typeface="Times New Roman"/>
              </a:rPr>
              <a:t> </a:t>
            </a:r>
            <a:r>
              <a:rPr sz="400" spc="-25" dirty="0">
                <a:latin typeface="Times New Roman"/>
                <a:cs typeface="Times New Roman"/>
              </a:rPr>
              <a:t>see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459716" y="2878252"/>
            <a:ext cx="372745" cy="177165"/>
          </a:xfrm>
          <a:custGeom>
            <a:avLst/>
            <a:gdLst/>
            <a:ahLst/>
            <a:cxnLst/>
            <a:rect l="l" t="t" r="r" b="b"/>
            <a:pathLst>
              <a:path w="372745" h="177164">
                <a:moveTo>
                  <a:pt x="372414" y="0"/>
                </a:moveTo>
                <a:lnTo>
                  <a:pt x="0" y="0"/>
                </a:lnTo>
                <a:lnTo>
                  <a:pt x="0" y="176796"/>
                </a:lnTo>
                <a:lnTo>
                  <a:pt x="372414" y="176796"/>
                </a:lnTo>
                <a:lnTo>
                  <a:pt x="3724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5484254" y="2882713"/>
            <a:ext cx="263525" cy="145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5080">
              <a:lnSpc>
                <a:spcPts val="470"/>
              </a:lnSpc>
              <a:spcBef>
                <a:spcPts val="120"/>
              </a:spcBef>
            </a:pPr>
            <a:r>
              <a:rPr sz="400" spc="-25" dirty="0">
                <a:latin typeface="Times New Roman"/>
                <a:cs typeface="Times New Roman"/>
              </a:rPr>
              <a:t>70% </a:t>
            </a:r>
            <a:r>
              <a:rPr sz="400" spc="-20" dirty="0">
                <a:latin typeface="Times New Roman"/>
                <a:cs typeface="Times New Roman"/>
              </a:rPr>
              <a:t>of</a:t>
            </a:r>
            <a:r>
              <a:rPr sz="400" spc="10" dirty="0">
                <a:latin typeface="Times New Roman"/>
                <a:cs typeface="Times New Roman"/>
              </a:rPr>
              <a:t> </a:t>
            </a:r>
            <a:r>
              <a:rPr sz="400" spc="-30" dirty="0">
                <a:latin typeface="Times New Roman"/>
                <a:cs typeface="Times New Roman"/>
              </a:rPr>
              <a:t>what</a:t>
            </a:r>
            <a:r>
              <a:rPr sz="400" spc="500" dirty="0">
                <a:latin typeface="Times New Roman"/>
                <a:cs typeface="Times New Roman"/>
              </a:rPr>
              <a:t> </a:t>
            </a:r>
            <a:r>
              <a:rPr sz="400" spc="-30" dirty="0">
                <a:latin typeface="Times New Roman"/>
                <a:cs typeface="Times New Roman"/>
              </a:rPr>
              <a:t>we</a:t>
            </a:r>
            <a:r>
              <a:rPr sz="400" spc="-10" dirty="0">
                <a:latin typeface="Times New Roman"/>
                <a:cs typeface="Times New Roman"/>
              </a:rPr>
              <a:t> </a:t>
            </a:r>
            <a:r>
              <a:rPr sz="400" spc="-25" dirty="0">
                <a:latin typeface="Times New Roman"/>
                <a:cs typeface="Times New Roman"/>
              </a:rPr>
              <a:t>say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487335" y="2382241"/>
            <a:ext cx="330835" cy="106045"/>
          </a:xfrm>
          <a:custGeom>
            <a:avLst/>
            <a:gdLst/>
            <a:ahLst/>
            <a:cxnLst/>
            <a:rect l="l" t="t" r="r" b="b"/>
            <a:pathLst>
              <a:path w="330834" h="106044">
                <a:moveTo>
                  <a:pt x="330377" y="0"/>
                </a:moveTo>
                <a:lnTo>
                  <a:pt x="0" y="0"/>
                </a:lnTo>
                <a:lnTo>
                  <a:pt x="0" y="105943"/>
                </a:lnTo>
                <a:lnTo>
                  <a:pt x="330377" y="105943"/>
                </a:lnTo>
                <a:lnTo>
                  <a:pt x="3303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7511868" y="2386713"/>
            <a:ext cx="200660" cy="145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5080">
              <a:lnSpc>
                <a:spcPts val="470"/>
              </a:lnSpc>
              <a:spcBef>
                <a:spcPts val="120"/>
              </a:spcBef>
            </a:pPr>
            <a:r>
              <a:rPr sz="400" spc="-10" dirty="0">
                <a:latin typeface="Times New Roman"/>
                <a:cs typeface="Times New Roman"/>
              </a:rPr>
              <a:t>Visual</a:t>
            </a:r>
            <a:r>
              <a:rPr sz="400" spc="500" dirty="0">
                <a:latin typeface="Times New Roman"/>
                <a:cs typeface="Times New Roman"/>
              </a:rPr>
              <a:t> </a:t>
            </a:r>
            <a:r>
              <a:rPr sz="400" spc="-25" dirty="0">
                <a:latin typeface="Times New Roman"/>
                <a:cs typeface="Times New Roman"/>
              </a:rPr>
              <a:t>receiving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487335" y="1885556"/>
            <a:ext cx="330835" cy="106680"/>
          </a:xfrm>
          <a:custGeom>
            <a:avLst/>
            <a:gdLst/>
            <a:ahLst/>
            <a:cxnLst/>
            <a:rect l="l" t="t" r="r" b="b"/>
            <a:pathLst>
              <a:path w="330834" h="106680">
                <a:moveTo>
                  <a:pt x="330377" y="0"/>
                </a:moveTo>
                <a:lnTo>
                  <a:pt x="0" y="0"/>
                </a:lnTo>
                <a:lnTo>
                  <a:pt x="0" y="106629"/>
                </a:lnTo>
                <a:lnTo>
                  <a:pt x="330377" y="106629"/>
                </a:lnTo>
                <a:lnTo>
                  <a:pt x="3303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7511868" y="1890025"/>
            <a:ext cx="154305" cy="85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" spc="-10" dirty="0">
                <a:latin typeface="Times New Roman"/>
                <a:cs typeface="Times New Roman"/>
              </a:rPr>
              <a:t>Verbal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509967" y="1949463"/>
            <a:ext cx="307975" cy="85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95"/>
              </a:spcBef>
            </a:pPr>
            <a:r>
              <a:rPr sz="400" spc="-10" dirty="0">
                <a:latin typeface="Times New Roman"/>
                <a:cs typeface="Times New Roman"/>
              </a:rPr>
              <a:t>receiving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8077341" y="1231427"/>
            <a:ext cx="220979" cy="1922145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1605"/>
              </a:lnSpc>
            </a:pPr>
            <a:r>
              <a:rPr sz="1350" b="1" spc="85" dirty="0">
                <a:latin typeface="Times New Roman"/>
                <a:cs typeface="Times New Roman"/>
              </a:rPr>
              <a:t>CONE</a:t>
            </a:r>
            <a:r>
              <a:rPr sz="1350" b="1" dirty="0">
                <a:latin typeface="Times New Roman"/>
                <a:cs typeface="Times New Roman"/>
              </a:rPr>
              <a:t> </a:t>
            </a:r>
            <a:r>
              <a:rPr sz="1350" b="1" spc="80" dirty="0">
                <a:latin typeface="Times New Roman"/>
                <a:cs typeface="Times New Roman"/>
              </a:rPr>
              <a:t>OF</a:t>
            </a:r>
            <a:r>
              <a:rPr sz="1350" b="1" spc="-25" dirty="0">
                <a:latin typeface="Times New Roman"/>
                <a:cs typeface="Times New Roman"/>
              </a:rPr>
              <a:t> </a:t>
            </a:r>
            <a:r>
              <a:rPr sz="1350" b="1" spc="70" dirty="0">
                <a:latin typeface="Times New Roman"/>
                <a:cs typeface="Times New Roman"/>
              </a:rPr>
              <a:t>LEARNING</a:t>
            </a:r>
            <a:endParaRPr sz="1350">
              <a:latin typeface="Times New Roman"/>
              <a:cs typeface="Times New Roman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5641831" y="1627581"/>
            <a:ext cx="2106930" cy="2036445"/>
            <a:chOff x="5641831" y="1627581"/>
            <a:chExt cx="2106930" cy="2036445"/>
          </a:xfrm>
        </p:grpSpPr>
        <p:sp>
          <p:nvSpPr>
            <p:cNvPr id="45" name="object 45"/>
            <p:cNvSpPr/>
            <p:nvPr/>
          </p:nvSpPr>
          <p:spPr>
            <a:xfrm>
              <a:off x="5647863" y="3657670"/>
              <a:ext cx="2094864" cy="0"/>
            </a:xfrm>
            <a:custGeom>
              <a:avLst/>
              <a:gdLst/>
              <a:ahLst/>
              <a:cxnLst/>
              <a:rect l="l" t="t" r="r" b="b"/>
              <a:pathLst>
                <a:path w="2094865">
                  <a:moveTo>
                    <a:pt x="0" y="0"/>
                  </a:moveTo>
                  <a:lnTo>
                    <a:pt x="2094852" y="0"/>
                  </a:lnTo>
                </a:path>
              </a:pathLst>
            </a:custGeom>
            <a:ln w="1163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880633" y="1627581"/>
              <a:ext cx="1629410" cy="1948814"/>
            </a:xfrm>
            <a:custGeom>
              <a:avLst/>
              <a:gdLst/>
              <a:ahLst/>
              <a:cxnLst/>
              <a:rect l="l" t="t" r="r" b="b"/>
              <a:pathLst>
                <a:path w="1629409" h="1948814">
                  <a:moveTo>
                    <a:pt x="1629333" y="0"/>
                  </a:moveTo>
                  <a:lnTo>
                    <a:pt x="0" y="0"/>
                  </a:lnTo>
                  <a:lnTo>
                    <a:pt x="0" y="1948230"/>
                  </a:lnTo>
                  <a:lnTo>
                    <a:pt x="1629333" y="1948230"/>
                  </a:lnTo>
                  <a:lnTo>
                    <a:pt x="162933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6511226" y="1632052"/>
            <a:ext cx="36703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20" dirty="0">
                <a:latin typeface="Times New Roman"/>
                <a:cs typeface="Times New Roman"/>
              </a:rPr>
              <a:t>READING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338621" y="1757531"/>
            <a:ext cx="729615" cy="394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8255" algn="ctr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Times New Roman"/>
                <a:cs typeface="Times New Roman"/>
              </a:rPr>
              <a:t>HEARING</a:t>
            </a:r>
            <a:endParaRPr sz="600">
              <a:latin typeface="Times New Roman"/>
              <a:cs typeface="Times New Roman"/>
            </a:endParaRPr>
          </a:p>
          <a:p>
            <a:pPr marL="12700" marR="5080" algn="ctr">
              <a:lnSpc>
                <a:spcPct val="100000"/>
              </a:lnSpc>
              <a:spcBef>
                <a:spcPts val="10"/>
              </a:spcBef>
              <a:tabLst>
                <a:tab pos="219710" algn="l"/>
                <a:tab pos="716280" algn="l"/>
              </a:tabLst>
            </a:pPr>
            <a:r>
              <a:rPr sz="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6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WORDS</a:t>
            </a:r>
            <a:r>
              <a:rPr sz="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600" b="1" spc="500" dirty="0">
                <a:latin typeface="Times New Roman"/>
                <a:cs typeface="Times New Roman"/>
              </a:rPr>
              <a:t> </a:t>
            </a:r>
            <a:r>
              <a:rPr sz="600" b="1" spc="-35" dirty="0">
                <a:latin typeface="Times New Roman"/>
                <a:cs typeface="Times New Roman"/>
              </a:rPr>
              <a:t>LOOKING</a:t>
            </a:r>
            <a:r>
              <a:rPr sz="600" b="1" spc="15" dirty="0">
                <a:latin typeface="Times New Roman"/>
                <a:cs typeface="Times New Roman"/>
              </a:rPr>
              <a:t> </a:t>
            </a:r>
            <a:r>
              <a:rPr sz="600" b="1" spc="-25" dirty="0">
                <a:latin typeface="Times New Roman"/>
                <a:cs typeface="Times New Roman"/>
              </a:rPr>
              <a:t>AT</a:t>
            </a:r>
            <a:r>
              <a:rPr sz="600" b="1" spc="500" dirty="0">
                <a:latin typeface="Times New Roman"/>
                <a:cs typeface="Times New Roman"/>
              </a:rPr>
              <a:t> </a:t>
            </a:r>
            <a:r>
              <a:rPr sz="600" b="1" spc="-10" dirty="0">
                <a:latin typeface="Times New Roman"/>
                <a:cs typeface="Times New Roman"/>
              </a:rPr>
              <a:t>PICTURES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228188" y="2160384"/>
            <a:ext cx="934085" cy="276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600" b="1" spc="-45" dirty="0">
                <a:latin typeface="Times New Roman"/>
                <a:cs typeface="Times New Roman"/>
              </a:rPr>
              <a:t>WATCHING</a:t>
            </a:r>
            <a:r>
              <a:rPr sz="600" b="1" spc="-25" dirty="0">
                <a:latin typeface="Times New Roman"/>
                <a:cs typeface="Times New Roman"/>
              </a:rPr>
              <a:t> </a:t>
            </a:r>
            <a:r>
              <a:rPr sz="600" b="1" spc="-30" dirty="0">
                <a:latin typeface="Times New Roman"/>
                <a:cs typeface="Times New Roman"/>
              </a:rPr>
              <a:t>A</a:t>
            </a:r>
            <a:r>
              <a:rPr sz="600" b="1" spc="-5" dirty="0">
                <a:latin typeface="Times New Roman"/>
                <a:cs typeface="Times New Roman"/>
              </a:rPr>
              <a:t> </a:t>
            </a:r>
            <a:r>
              <a:rPr sz="600" b="1" spc="-10" dirty="0">
                <a:latin typeface="Times New Roman"/>
                <a:cs typeface="Times New Roman"/>
              </a:rPr>
              <a:t>MOVIE</a:t>
            </a:r>
            <a:endParaRPr sz="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600" b="1" spc="-35" dirty="0">
                <a:latin typeface="Times New Roman"/>
                <a:cs typeface="Times New Roman"/>
              </a:rPr>
              <a:t>LOOKING</a:t>
            </a:r>
            <a:r>
              <a:rPr sz="600" b="1" spc="-20" dirty="0">
                <a:latin typeface="Times New Roman"/>
                <a:cs typeface="Times New Roman"/>
              </a:rPr>
              <a:t> </a:t>
            </a:r>
            <a:r>
              <a:rPr sz="600" b="1" spc="-55" dirty="0">
                <a:latin typeface="Times New Roman"/>
                <a:cs typeface="Times New Roman"/>
              </a:rPr>
              <a:t>AT</a:t>
            </a:r>
            <a:r>
              <a:rPr sz="600" b="1" spc="-30" dirty="0">
                <a:latin typeface="Times New Roman"/>
                <a:cs typeface="Times New Roman"/>
              </a:rPr>
              <a:t> </a:t>
            </a:r>
            <a:r>
              <a:rPr sz="600" b="1" spc="-20" dirty="0">
                <a:latin typeface="Times New Roman"/>
                <a:cs typeface="Times New Roman"/>
              </a:rPr>
              <a:t>AN</a:t>
            </a:r>
            <a:r>
              <a:rPr sz="600" b="1" spc="20" dirty="0">
                <a:latin typeface="Times New Roman"/>
                <a:cs typeface="Times New Roman"/>
              </a:rPr>
              <a:t> </a:t>
            </a:r>
            <a:r>
              <a:rPr sz="600" b="1" spc="-10" dirty="0">
                <a:latin typeface="Times New Roman"/>
                <a:cs typeface="Times New Roman"/>
              </a:rPr>
              <a:t>EXHIBIT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113979" y="2477384"/>
            <a:ext cx="116141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45" dirty="0">
                <a:latin typeface="Times New Roman"/>
                <a:cs typeface="Times New Roman"/>
              </a:rPr>
              <a:t>WATCHING</a:t>
            </a:r>
            <a:r>
              <a:rPr sz="600" b="1" spc="-25" dirty="0">
                <a:latin typeface="Times New Roman"/>
                <a:cs typeface="Times New Roman"/>
              </a:rPr>
              <a:t> </a:t>
            </a:r>
            <a:r>
              <a:rPr sz="600" b="1" spc="-30" dirty="0">
                <a:latin typeface="Times New Roman"/>
                <a:cs typeface="Times New Roman"/>
              </a:rPr>
              <a:t>A</a:t>
            </a:r>
            <a:r>
              <a:rPr sz="600" b="1" spc="-5" dirty="0">
                <a:latin typeface="Times New Roman"/>
                <a:cs typeface="Times New Roman"/>
              </a:rPr>
              <a:t> </a:t>
            </a:r>
            <a:r>
              <a:rPr sz="600" b="1" spc="-25" dirty="0">
                <a:latin typeface="Times New Roman"/>
                <a:cs typeface="Times New Roman"/>
              </a:rPr>
              <a:t>DEMONSTRATION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007582" y="2635883"/>
            <a:ext cx="142240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09065" algn="l"/>
              </a:tabLst>
            </a:pPr>
            <a:r>
              <a:rPr sz="600" b="1" u="sng" spc="3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6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SEEING</a:t>
            </a:r>
            <a:r>
              <a:rPr sz="6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</a:t>
            </a:r>
            <a:r>
              <a:rPr sz="6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DONE</a:t>
            </a:r>
            <a:r>
              <a:rPr sz="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ON</a:t>
            </a:r>
            <a:r>
              <a:rPr sz="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LOCATION</a:t>
            </a:r>
            <a:r>
              <a:rPr sz="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600" dirty="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118945" y="2794383"/>
            <a:ext cx="115125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40" dirty="0">
                <a:latin typeface="Times New Roman"/>
                <a:cs typeface="Times New Roman"/>
              </a:rPr>
              <a:t>PARTICIPATING</a:t>
            </a:r>
            <a:r>
              <a:rPr sz="600" b="1" spc="20" dirty="0">
                <a:latin typeface="Times New Roman"/>
                <a:cs typeface="Times New Roman"/>
              </a:rPr>
              <a:t> </a:t>
            </a:r>
            <a:r>
              <a:rPr sz="600" b="1" spc="-20" dirty="0">
                <a:latin typeface="Times New Roman"/>
                <a:cs typeface="Times New Roman"/>
              </a:rPr>
              <a:t>IN</a:t>
            </a:r>
            <a:r>
              <a:rPr sz="600" b="1" spc="35" dirty="0">
                <a:latin typeface="Times New Roman"/>
                <a:cs typeface="Times New Roman"/>
              </a:rPr>
              <a:t> </a:t>
            </a:r>
            <a:r>
              <a:rPr sz="600" b="1" spc="-10" dirty="0">
                <a:latin typeface="Times New Roman"/>
                <a:cs typeface="Times New Roman"/>
              </a:rPr>
              <a:t>DISCUSSION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405707" y="2952883"/>
            <a:ext cx="57785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30" dirty="0">
                <a:latin typeface="Times New Roman"/>
                <a:cs typeface="Times New Roman"/>
              </a:rPr>
              <a:t>GIVING</a:t>
            </a:r>
            <a:r>
              <a:rPr sz="600" b="1" spc="-25" dirty="0">
                <a:latin typeface="Times New Roman"/>
                <a:cs typeface="Times New Roman"/>
              </a:rPr>
              <a:t> </a:t>
            </a:r>
            <a:r>
              <a:rPr sz="600" b="1" spc="-35" dirty="0">
                <a:latin typeface="Times New Roman"/>
                <a:cs typeface="Times New Roman"/>
              </a:rPr>
              <a:t>A</a:t>
            </a:r>
            <a:r>
              <a:rPr sz="600" b="1" spc="-20" dirty="0">
                <a:latin typeface="Times New Roman"/>
                <a:cs typeface="Times New Roman"/>
              </a:rPr>
              <a:t> TALK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774820" y="3111382"/>
            <a:ext cx="184150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7335" algn="l"/>
                <a:tab pos="1828164" algn="l"/>
              </a:tabLst>
            </a:pPr>
            <a:r>
              <a:rPr sz="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6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DOING</a:t>
            </a:r>
            <a:r>
              <a:rPr sz="6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DRAMATIC</a:t>
            </a:r>
            <a:r>
              <a:rPr sz="600" b="1" u="sng" spc="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PRESENTATION</a:t>
            </a:r>
            <a:r>
              <a:rPr sz="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008459" y="3269882"/>
            <a:ext cx="137350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35" dirty="0">
                <a:latin typeface="Times New Roman"/>
                <a:cs typeface="Times New Roman"/>
              </a:rPr>
              <a:t>SIMULATING</a:t>
            </a:r>
            <a:r>
              <a:rPr sz="600" b="1" spc="10" dirty="0">
                <a:latin typeface="Times New Roman"/>
                <a:cs typeface="Times New Roman"/>
              </a:rPr>
              <a:t> </a:t>
            </a:r>
            <a:r>
              <a:rPr sz="600" b="1" spc="-25" dirty="0">
                <a:latin typeface="Times New Roman"/>
                <a:cs typeface="Times New Roman"/>
              </a:rPr>
              <a:t>THE</a:t>
            </a:r>
            <a:r>
              <a:rPr sz="600" b="1" spc="40" dirty="0">
                <a:latin typeface="Times New Roman"/>
                <a:cs typeface="Times New Roman"/>
              </a:rPr>
              <a:t> </a:t>
            </a:r>
            <a:r>
              <a:rPr sz="600" b="1" spc="-35" dirty="0">
                <a:latin typeface="Times New Roman"/>
                <a:cs typeface="Times New Roman"/>
              </a:rPr>
              <a:t>REAL</a:t>
            </a:r>
            <a:r>
              <a:rPr sz="600" b="1" spc="-10" dirty="0">
                <a:latin typeface="Times New Roman"/>
                <a:cs typeface="Times New Roman"/>
              </a:rPr>
              <a:t> EXPERIENCE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702868" y="3326423"/>
            <a:ext cx="2137410" cy="21971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5"/>
              </a:spcBef>
              <a:tabLst>
                <a:tab pos="1946275" algn="l"/>
              </a:tabLst>
            </a:pPr>
            <a:r>
              <a:rPr sz="600" u="sng" baseline="1388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600" spc="300" baseline="13888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Doing</a:t>
            </a:r>
            <a:endParaRPr sz="400">
              <a:latin typeface="Times New Roman"/>
              <a:cs typeface="Times New Roman"/>
            </a:endParaRPr>
          </a:p>
          <a:p>
            <a:pPr marL="547370">
              <a:lnSpc>
                <a:spcPct val="100000"/>
              </a:lnSpc>
              <a:spcBef>
                <a:spcPts val="200"/>
              </a:spcBef>
            </a:pPr>
            <a:r>
              <a:rPr sz="600" b="1" spc="-30" dirty="0">
                <a:latin typeface="Times New Roman"/>
                <a:cs typeface="Times New Roman"/>
              </a:rPr>
              <a:t>DOING</a:t>
            </a:r>
            <a:r>
              <a:rPr sz="600" b="1" spc="-10" dirty="0">
                <a:latin typeface="Times New Roman"/>
                <a:cs typeface="Times New Roman"/>
              </a:rPr>
              <a:t> </a:t>
            </a:r>
            <a:r>
              <a:rPr sz="600" b="1" spc="-25" dirty="0">
                <a:latin typeface="Times New Roman"/>
                <a:cs typeface="Times New Roman"/>
              </a:rPr>
              <a:t>THE</a:t>
            </a:r>
            <a:r>
              <a:rPr sz="600" b="1" spc="20" dirty="0">
                <a:latin typeface="Times New Roman"/>
                <a:cs typeface="Times New Roman"/>
              </a:rPr>
              <a:t> </a:t>
            </a:r>
            <a:r>
              <a:rPr sz="600" b="1" spc="-35" dirty="0">
                <a:latin typeface="Times New Roman"/>
                <a:cs typeface="Times New Roman"/>
              </a:rPr>
              <a:t>REAL</a:t>
            </a:r>
            <a:r>
              <a:rPr sz="600" b="1" spc="-25" dirty="0">
                <a:latin typeface="Times New Roman"/>
                <a:cs typeface="Times New Roman"/>
              </a:rPr>
              <a:t> </a:t>
            </a:r>
            <a:r>
              <a:rPr sz="600" b="1" spc="-10" dirty="0">
                <a:latin typeface="Times New Roman"/>
                <a:cs typeface="Times New Roman"/>
              </a:rPr>
              <a:t>THING</a:t>
            </a:r>
            <a:endParaRPr sz="600">
              <a:latin typeface="Times New Roman"/>
              <a:cs typeface="Times New Roman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5645284" y="1164081"/>
            <a:ext cx="2100580" cy="2414905"/>
            <a:chOff x="5645284" y="1164081"/>
            <a:chExt cx="2100580" cy="2414905"/>
          </a:xfrm>
        </p:grpSpPr>
        <p:sp>
          <p:nvSpPr>
            <p:cNvPr id="58" name="object 58"/>
            <p:cNvSpPr/>
            <p:nvPr/>
          </p:nvSpPr>
          <p:spPr>
            <a:xfrm>
              <a:off x="5647868" y="1166665"/>
              <a:ext cx="1071245" cy="2409190"/>
            </a:xfrm>
            <a:custGeom>
              <a:avLst/>
              <a:gdLst/>
              <a:ahLst/>
              <a:cxnLst/>
              <a:rect l="l" t="t" r="r" b="b"/>
              <a:pathLst>
                <a:path w="1071245" h="2409190">
                  <a:moveTo>
                    <a:pt x="1070698" y="0"/>
                  </a:moveTo>
                  <a:lnTo>
                    <a:pt x="0" y="2409139"/>
                  </a:lnTo>
                </a:path>
              </a:pathLst>
            </a:custGeom>
            <a:ln w="51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734085" y="1166665"/>
              <a:ext cx="1009015" cy="2409190"/>
            </a:xfrm>
            <a:custGeom>
              <a:avLst/>
              <a:gdLst/>
              <a:ahLst/>
              <a:cxnLst/>
              <a:rect l="l" t="t" r="r" b="b"/>
              <a:pathLst>
                <a:path w="1009015" h="2409190">
                  <a:moveTo>
                    <a:pt x="0" y="0"/>
                  </a:moveTo>
                  <a:lnTo>
                    <a:pt x="1008634" y="2409139"/>
                  </a:lnTo>
                </a:path>
              </a:pathLst>
            </a:custGeom>
            <a:ln w="51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439253" y="1769294"/>
              <a:ext cx="558800" cy="0"/>
            </a:xfrm>
            <a:custGeom>
              <a:avLst/>
              <a:gdLst/>
              <a:ahLst/>
              <a:cxnLst/>
              <a:rect l="l" t="t" r="r" b="b"/>
              <a:pathLst>
                <a:path w="558800">
                  <a:moveTo>
                    <a:pt x="0" y="0"/>
                  </a:moveTo>
                  <a:lnTo>
                    <a:pt x="558622" y="0"/>
                  </a:lnTo>
                </a:path>
              </a:pathLst>
            </a:custGeom>
            <a:ln w="51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299596" y="2158665"/>
              <a:ext cx="838200" cy="0"/>
            </a:xfrm>
            <a:custGeom>
              <a:avLst/>
              <a:gdLst/>
              <a:ahLst/>
              <a:cxnLst/>
              <a:rect l="l" t="t" r="r" b="b"/>
              <a:pathLst>
                <a:path w="838200">
                  <a:moveTo>
                    <a:pt x="0" y="0"/>
                  </a:moveTo>
                  <a:lnTo>
                    <a:pt x="837946" y="0"/>
                  </a:lnTo>
                </a:path>
              </a:pathLst>
            </a:custGeom>
            <a:ln w="51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206492" y="2336151"/>
              <a:ext cx="1024255" cy="0"/>
            </a:xfrm>
            <a:custGeom>
              <a:avLst/>
              <a:gdLst/>
              <a:ahLst/>
              <a:cxnLst/>
              <a:rect l="l" t="t" r="r" b="b"/>
              <a:pathLst>
                <a:path w="1024254">
                  <a:moveTo>
                    <a:pt x="0" y="0"/>
                  </a:moveTo>
                  <a:lnTo>
                    <a:pt x="1024153" y="0"/>
                  </a:lnTo>
                </a:path>
              </a:pathLst>
            </a:custGeom>
            <a:ln w="51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159940" y="2477865"/>
              <a:ext cx="1117600" cy="0"/>
            </a:xfrm>
            <a:custGeom>
              <a:avLst/>
              <a:gdLst/>
              <a:ahLst/>
              <a:cxnLst/>
              <a:rect l="l" t="t" r="r" b="b"/>
              <a:pathLst>
                <a:path w="1117600">
                  <a:moveTo>
                    <a:pt x="0" y="0"/>
                  </a:moveTo>
                  <a:lnTo>
                    <a:pt x="1117257" y="0"/>
                  </a:lnTo>
                </a:path>
              </a:pathLst>
            </a:custGeom>
            <a:ln w="51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066835" y="2619579"/>
              <a:ext cx="1257300" cy="0"/>
            </a:xfrm>
            <a:custGeom>
              <a:avLst/>
              <a:gdLst/>
              <a:ahLst/>
              <a:cxnLst/>
              <a:rect l="l" t="t" r="r" b="b"/>
              <a:pathLst>
                <a:path w="1257300">
                  <a:moveTo>
                    <a:pt x="0" y="0"/>
                  </a:moveTo>
                  <a:lnTo>
                    <a:pt x="1256919" y="0"/>
                  </a:lnTo>
                </a:path>
              </a:pathLst>
            </a:custGeom>
            <a:ln w="51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5927178" y="2938091"/>
              <a:ext cx="1536700" cy="0"/>
            </a:xfrm>
            <a:custGeom>
              <a:avLst/>
              <a:gdLst/>
              <a:ahLst/>
              <a:cxnLst/>
              <a:rect l="l" t="t" r="r" b="b"/>
              <a:pathLst>
                <a:path w="1536700">
                  <a:moveTo>
                    <a:pt x="0" y="0"/>
                  </a:moveTo>
                  <a:lnTo>
                    <a:pt x="1536230" y="0"/>
                  </a:lnTo>
                </a:path>
              </a:pathLst>
            </a:custGeom>
            <a:ln w="51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5880625" y="3079806"/>
              <a:ext cx="1676400" cy="0"/>
            </a:xfrm>
            <a:custGeom>
              <a:avLst/>
              <a:gdLst/>
              <a:ahLst/>
              <a:cxnLst/>
              <a:rect l="l" t="t" r="r" b="b"/>
              <a:pathLst>
                <a:path w="1676400">
                  <a:moveTo>
                    <a:pt x="0" y="0"/>
                  </a:moveTo>
                  <a:lnTo>
                    <a:pt x="1675879" y="0"/>
                  </a:lnTo>
                </a:path>
              </a:pathLst>
            </a:custGeom>
            <a:ln w="51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532358" y="1610381"/>
              <a:ext cx="372745" cy="0"/>
            </a:xfrm>
            <a:custGeom>
              <a:avLst/>
              <a:gdLst/>
              <a:ahLst/>
              <a:cxnLst/>
              <a:rect l="l" t="t" r="r" b="b"/>
              <a:pathLst>
                <a:path w="372745">
                  <a:moveTo>
                    <a:pt x="0" y="0"/>
                  </a:moveTo>
                  <a:lnTo>
                    <a:pt x="372414" y="0"/>
                  </a:lnTo>
                </a:path>
              </a:pathLst>
            </a:custGeom>
            <a:ln w="51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8" name="object 68"/>
          <p:cNvSpPr txBox="1"/>
          <p:nvPr/>
        </p:nvSpPr>
        <p:spPr>
          <a:xfrm>
            <a:off x="5525635" y="830775"/>
            <a:ext cx="2360930" cy="2508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b="1" spc="-55" dirty="0">
                <a:latin typeface="Times New Roman"/>
                <a:cs typeface="Times New Roman"/>
              </a:rPr>
              <a:t>EXPERIENCE</a:t>
            </a:r>
            <a:r>
              <a:rPr sz="1450" b="1" spc="-60" dirty="0">
                <a:latin typeface="Times New Roman"/>
                <a:cs typeface="Times New Roman"/>
              </a:rPr>
              <a:t> </a:t>
            </a:r>
            <a:r>
              <a:rPr sz="1450" b="1" dirty="0">
                <a:latin typeface="Times New Roman"/>
                <a:cs typeface="Times New Roman"/>
              </a:rPr>
              <a:t>&amp;</a:t>
            </a:r>
            <a:r>
              <a:rPr sz="1450" b="1" spc="-50" dirty="0">
                <a:latin typeface="Times New Roman"/>
                <a:cs typeface="Times New Roman"/>
              </a:rPr>
              <a:t> </a:t>
            </a:r>
            <a:r>
              <a:rPr sz="1450" b="1" spc="-25" dirty="0">
                <a:latin typeface="Times New Roman"/>
                <a:cs typeface="Times New Roman"/>
              </a:rPr>
              <a:t>LEARNING</a:t>
            </a:r>
            <a:endParaRPr sz="14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07568"/>
            <a:ext cx="59848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85" dirty="0"/>
              <a:t>More</a:t>
            </a:r>
            <a:r>
              <a:rPr sz="3200" spc="-220" dirty="0"/>
              <a:t> </a:t>
            </a:r>
            <a:r>
              <a:rPr sz="3200" spc="-90" dirty="0"/>
              <a:t>learning</a:t>
            </a:r>
            <a:r>
              <a:rPr sz="3200" spc="-225" dirty="0"/>
              <a:t> </a:t>
            </a:r>
            <a:r>
              <a:rPr sz="3200" spc="-90" dirty="0"/>
              <a:t>theories</a:t>
            </a:r>
            <a:r>
              <a:rPr sz="3200" spc="-220" dirty="0"/>
              <a:t> </a:t>
            </a:r>
            <a:r>
              <a:rPr sz="3200" spc="-95" dirty="0"/>
              <a:t>applied</a:t>
            </a:r>
            <a:r>
              <a:rPr sz="3200" spc="-210" dirty="0"/>
              <a:t> </a:t>
            </a:r>
            <a:r>
              <a:rPr sz="3200" spc="-55" dirty="0"/>
              <a:t>to</a:t>
            </a:r>
            <a:r>
              <a:rPr sz="3200" spc="-195" dirty="0"/>
              <a:t> </a:t>
            </a:r>
            <a:r>
              <a:rPr sz="3200" spc="-25" dirty="0"/>
              <a:t>SI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1284223"/>
            <a:ext cx="4319270" cy="521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00"/>
              </a:spcBef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Vygotsky’s</a:t>
            </a:r>
            <a:r>
              <a:rPr sz="2400" spc="-15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scaffolding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93A299"/>
              </a:buClr>
              <a:buFont typeface="Arial"/>
              <a:buChar char="•"/>
            </a:pPr>
            <a:endParaRPr sz="30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Freire’s</a:t>
            </a:r>
            <a:r>
              <a:rPr sz="2400" spc="-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student</a:t>
            </a:r>
            <a:r>
              <a:rPr sz="2400" spc="-5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empowerment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93A299"/>
              </a:buClr>
              <a:buFont typeface="Arial"/>
              <a:buChar char="•"/>
            </a:pPr>
            <a:endParaRPr sz="30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Asubel’s</a:t>
            </a:r>
            <a:r>
              <a:rPr sz="24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advanced</a:t>
            </a:r>
            <a:r>
              <a:rPr sz="24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organizer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93A299"/>
              </a:buClr>
              <a:buFont typeface="Arial"/>
              <a:buChar char="•"/>
            </a:pPr>
            <a:endParaRPr sz="30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Others:</a:t>
            </a:r>
            <a:endParaRPr sz="24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290"/>
              </a:spcBef>
            </a:pP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Maslow</a:t>
            </a:r>
            <a:endParaRPr sz="2400">
              <a:latin typeface="Arial"/>
              <a:cs typeface="Arial"/>
            </a:endParaRPr>
          </a:p>
          <a:p>
            <a:pPr marL="927100" marR="1164590">
              <a:lnSpc>
                <a:spcPct val="110000"/>
              </a:lnSpc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Keller</a:t>
            </a:r>
            <a:r>
              <a:rPr sz="2400" spc="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2400" spc="-20" dirty="0">
                <a:solidFill>
                  <a:srgbClr val="292934"/>
                </a:solidFill>
                <a:latin typeface="Arial"/>
                <a:cs typeface="Arial"/>
              </a:rPr>
              <a:t> Polya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Bloom</a:t>
            </a:r>
            <a:endParaRPr sz="2400">
              <a:latin typeface="Arial"/>
              <a:cs typeface="Arial"/>
            </a:endParaRPr>
          </a:p>
          <a:p>
            <a:pPr marL="927100" marR="347980">
              <a:lnSpc>
                <a:spcPct val="110000"/>
              </a:lnSpc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Chickering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24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Gagne </a:t>
            </a:r>
            <a:r>
              <a:rPr sz="2400" spc="-20" dirty="0">
                <a:solidFill>
                  <a:srgbClr val="292934"/>
                </a:solidFill>
                <a:latin typeface="Arial"/>
                <a:cs typeface="Arial"/>
              </a:rPr>
              <a:t>Kolb</a:t>
            </a:r>
            <a:endParaRPr sz="24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290"/>
              </a:spcBef>
            </a:pP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Knowles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22498" y="1330110"/>
            <a:ext cx="1877251" cy="176638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69584" y="3812076"/>
            <a:ext cx="2590695" cy="243361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056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5" dirty="0"/>
              <a:t>What</a:t>
            </a:r>
            <a:r>
              <a:rPr sz="4000" spc="-190" dirty="0"/>
              <a:t> </a:t>
            </a:r>
            <a:r>
              <a:rPr sz="4000" spc="-105" dirty="0"/>
              <a:t>takes</a:t>
            </a:r>
            <a:r>
              <a:rPr sz="4000" spc="-195" dirty="0"/>
              <a:t> </a:t>
            </a:r>
            <a:r>
              <a:rPr sz="4000" spc="-105" dirty="0"/>
              <a:t>place</a:t>
            </a:r>
            <a:r>
              <a:rPr sz="4000" spc="-200" dirty="0"/>
              <a:t> </a:t>
            </a:r>
            <a:r>
              <a:rPr sz="4000" spc="-65" dirty="0"/>
              <a:t>in</a:t>
            </a:r>
            <a:r>
              <a:rPr sz="4000" spc="-195" dirty="0"/>
              <a:t> </a:t>
            </a:r>
            <a:r>
              <a:rPr sz="4000" spc="-75" dirty="0"/>
              <a:t>an</a:t>
            </a:r>
            <a:r>
              <a:rPr sz="4000" spc="-180" dirty="0"/>
              <a:t> </a:t>
            </a:r>
            <a:r>
              <a:rPr sz="4000" spc="-70" dirty="0"/>
              <a:t>SI</a:t>
            </a:r>
            <a:r>
              <a:rPr sz="4000" spc="-195" dirty="0"/>
              <a:t> </a:t>
            </a:r>
            <a:r>
              <a:rPr sz="4000" spc="-45" dirty="0"/>
              <a:t>session?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991360"/>
            <a:ext cx="6645275" cy="397573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675"/>
              </a:spcBef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What</a:t>
            </a:r>
            <a:r>
              <a:rPr sz="24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students</a:t>
            </a:r>
            <a:r>
              <a:rPr sz="24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292934"/>
                </a:solidFill>
                <a:latin typeface="Arial"/>
                <a:cs typeface="Arial"/>
              </a:rPr>
              <a:t>do</a:t>
            </a:r>
            <a:r>
              <a:rPr lang="en-US" sz="2400" spc="-25" dirty="0">
                <a:solidFill>
                  <a:srgbClr val="292934"/>
                </a:solidFill>
                <a:latin typeface="Arial"/>
                <a:cs typeface="Arial"/>
              </a:rPr>
              <a:t>:</a:t>
            </a:r>
            <a:endParaRPr sz="2400" dirty="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socially</a:t>
            </a:r>
            <a:r>
              <a:rPr sz="24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interact</a:t>
            </a:r>
            <a:endParaRPr sz="2400" dirty="0">
              <a:latin typeface="Arial"/>
              <a:cs typeface="Arial"/>
            </a:endParaRPr>
          </a:p>
          <a:p>
            <a:pPr marL="927100" marR="5080">
              <a:lnSpc>
                <a:spcPct val="120000"/>
              </a:lnSpc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explore,</a:t>
            </a:r>
            <a:r>
              <a:rPr sz="24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apply,</a:t>
            </a:r>
            <a:r>
              <a:rPr sz="24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integrate</a:t>
            </a:r>
            <a:r>
              <a:rPr sz="24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400" spc="-5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topic</a:t>
            </a:r>
            <a:r>
              <a:rPr sz="24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or</a:t>
            </a:r>
            <a:r>
              <a:rPr sz="24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topics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ask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questions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 dirty="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5"/>
              </a:spcBef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What</a:t>
            </a:r>
            <a:r>
              <a:rPr sz="24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students</a:t>
            </a:r>
            <a:r>
              <a:rPr sz="2400" spc="-20" dirty="0">
                <a:solidFill>
                  <a:srgbClr val="292934"/>
                </a:solidFill>
                <a:latin typeface="Arial"/>
                <a:cs typeface="Arial"/>
              </a:rPr>
              <a:t> learn</a:t>
            </a:r>
            <a:r>
              <a:rPr lang="en-US" sz="2400" spc="-20" dirty="0">
                <a:solidFill>
                  <a:srgbClr val="292934"/>
                </a:solidFill>
                <a:latin typeface="Arial"/>
                <a:cs typeface="Arial"/>
              </a:rPr>
              <a:t>:</a:t>
            </a:r>
            <a:endParaRPr sz="2400" dirty="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organize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information</a:t>
            </a:r>
            <a:endParaRPr sz="2400" dirty="0">
              <a:latin typeface="Arial"/>
              <a:cs typeface="Arial"/>
            </a:endParaRPr>
          </a:p>
          <a:p>
            <a:pPr marL="927100" marR="527050">
              <a:lnSpc>
                <a:spcPct val="120000"/>
              </a:lnSpc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connect</a:t>
            </a:r>
            <a:r>
              <a:rPr sz="24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problems to</a:t>
            </a:r>
            <a:r>
              <a:rPr sz="24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real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life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 situations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analyze</a:t>
            </a:r>
            <a:r>
              <a:rPr sz="2400" spc="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question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3213" rIns="0" bIns="0" rtlCol="0">
            <a:spAutoFit/>
          </a:bodyPr>
          <a:lstStyle/>
          <a:p>
            <a:pPr marL="2555240" marR="5080" indent="-1567180">
              <a:lnSpc>
                <a:spcPct val="100000"/>
              </a:lnSpc>
              <a:spcBef>
                <a:spcPts val="95"/>
              </a:spcBef>
            </a:pPr>
            <a:r>
              <a:rPr sz="2800" spc="-90" dirty="0"/>
              <a:t>How</a:t>
            </a:r>
            <a:r>
              <a:rPr sz="2800" spc="-165" dirty="0"/>
              <a:t> </a:t>
            </a:r>
            <a:r>
              <a:rPr sz="2800" spc="-80" dirty="0"/>
              <a:t>the</a:t>
            </a:r>
            <a:r>
              <a:rPr sz="2800" spc="-175" dirty="0"/>
              <a:t> </a:t>
            </a:r>
            <a:r>
              <a:rPr sz="2800" spc="-75" dirty="0"/>
              <a:t>SI</a:t>
            </a:r>
            <a:r>
              <a:rPr sz="2800" spc="-170" dirty="0"/>
              <a:t> </a:t>
            </a:r>
            <a:r>
              <a:rPr sz="2800" spc="-95" dirty="0"/>
              <a:t>Leader</a:t>
            </a:r>
            <a:r>
              <a:rPr sz="2800" spc="-180" dirty="0"/>
              <a:t> </a:t>
            </a:r>
            <a:r>
              <a:rPr sz="2800" spc="-105" dirty="0"/>
              <a:t>Facilitates</a:t>
            </a:r>
            <a:r>
              <a:rPr sz="2800" spc="-204" dirty="0"/>
              <a:t> </a:t>
            </a:r>
            <a:r>
              <a:rPr sz="2800" spc="-80" dirty="0"/>
              <a:t>the</a:t>
            </a:r>
            <a:r>
              <a:rPr sz="2800" spc="-175" dirty="0"/>
              <a:t> </a:t>
            </a:r>
            <a:r>
              <a:rPr sz="2800" spc="-40" dirty="0"/>
              <a:t>Session </a:t>
            </a:r>
            <a:r>
              <a:rPr sz="2800" spc="-85" dirty="0"/>
              <a:t>and</a:t>
            </a:r>
            <a:r>
              <a:rPr sz="2800" spc="-150" dirty="0"/>
              <a:t> </a:t>
            </a:r>
            <a:r>
              <a:rPr sz="2800" spc="-105" dirty="0"/>
              <a:t>Organizes</a:t>
            </a:r>
            <a:r>
              <a:rPr sz="2800" spc="-220" dirty="0"/>
              <a:t> </a:t>
            </a:r>
            <a:r>
              <a:rPr sz="2800" spc="-20" dirty="0"/>
              <a:t>Time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685800" y="1333322"/>
            <a:ext cx="6779260" cy="5595763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675"/>
              </a:spcBef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Planning</a:t>
            </a:r>
            <a:r>
              <a:rPr sz="2400" spc="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4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session</a:t>
            </a:r>
            <a:r>
              <a:rPr lang="en-US" sz="2400" spc="-10" dirty="0">
                <a:solidFill>
                  <a:srgbClr val="292934"/>
                </a:solidFill>
                <a:latin typeface="Arial"/>
                <a:cs typeface="Arial"/>
              </a:rPr>
              <a:t>- every week they submit session plans</a:t>
            </a:r>
            <a:endParaRPr sz="2400" dirty="0">
              <a:latin typeface="Arial"/>
              <a:cs typeface="Arial"/>
            </a:endParaRPr>
          </a:p>
          <a:p>
            <a:pPr marL="1269365" marR="958215" indent="-342900">
              <a:buFont typeface="Arial" panose="020B0604020202020204" pitchFamily="34" charset="0"/>
              <a:buChar char="•"/>
            </a:pPr>
            <a:r>
              <a:rPr lang="en-US" sz="2400" spc="-25" dirty="0">
                <a:solidFill>
                  <a:srgbClr val="292934"/>
                </a:solidFill>
                <a:latin typeface="Arial"/>
                <a:cs typeface="Arial"/>
              </a:rPr>
              <a:t>examine topic</a:t>
            </a:r>
          </a:p>
          <a:p>
            <a:pPr marL="1269365" marR="958215" indent="-342900">
              <a:buFont typeface="Arial" panose="020B0604020202020204" pitchFamily="34" charset="0"/>
              <a:buChar char="•"/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points to</a:t>
            </a:r>
            <a:r>
              <a:rPr sz="24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consider</a:t>
            </a:r>
            <a:endParaRPr lang="en-US" sz="2400" spc="-10" dirty="0">
              <a:latin typeface="Arial"/>
              <a:cs typeface="Arial"/>
            </a:endParaRPr>
          </a:p>
          <a:p>
            <a:pPr marL="1269365" marR="958215" indent="-342900">
              <a:buFont typeface="Arial" panose="020B0604020202020204" pitchFamily="34" charset="0"/>
              <a:buChar char="•"/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generat</a:t>
            </a:r>
            <a:r>
              <a:rPr lang="en-US" sz="240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4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written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292934"/>
                </a:solidFill>
                <a:latin typeface="Arial"/>
                <a:cs typeface="Arial"/>
              </a:rPr>
              <a:t>plan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buClr>
                <a:srgbClr val="93A299"/>
              </a:buClr>
              <a:buSzPct val="85416"/>
              <a:tabLst>
                <a:tab pos="195580" algn="l"/>
              </a:tabLst>
            </a:pPr>
            <a:endParaRPr lang="en-US" sz="35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buClr>
                <a:srgbClr val="93A299"/>
              </a:buClr>
              <a:buSzPct val="85416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Strategies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used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 session</a:t>
            </a:r>
            <a:endParaRPr lang="en-US" sz="2400" spc="-10" dirty="0">
              <a:solidFill>
                <a:srgbClr val="292934"/>
              </a:solidFill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5"/>
              </a:spcBef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lang="en-US" sz="2400" spc="-10" dirty="0">
                <a:solidFill>
                  <a:srgbClr val="292934"/>
                </a:solidFill>
                <a:latin typeface="Arial"/>
                <a:cs typeface="Arial"/>
              </a:rPr>
              <a:t>Questions and answers</a:t>
            </a:r>
          </a:p>
          <a:p>
            <a:pPr marL="195580" indent="-182880">
              <a:lnSpc>
                <a:spcPct val="100000"/>
              </a:lnSpc>
              <a:spcBef>
                <a:spcPts val="5"/>
              </a:spcBef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lang="en-US" sz="2400" spc="-10" dirty="0">
                <a:solidFill>
                  <a:srgbClr val="292934"/>
                </a:solidFill>
                <a:latin typeface="Arial"/>
                <a:cs typeface="Arial"/>
              </a:rPr>
              <a:t>Projects- examination of topic content</a:t>
            </a:r>
          </a:p>
          <a:p>
            <a:pPr marL="195580" indent="-182880">
              <a:lnSpc>
                <a:spcPct val="100000"/>
              </a:lnSpc>
              <a:spcBef>
                <a:spcPts val="5"/>
              </a:spcBef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lang="en-US" sz="2400" spc="-10" dirty="0">
                <a:solidFill>
                  <a:srgbClr val="292934"/>
                </a:solidFill>
                <a:latin typeface="Arial"/>
                <a:cs typeface="Arial"/>
              </a:rPr>
              <a:t>Demonstrations</a:t>
            </a:r>
          </a:p>
          <a:p>
            <a:pPr marL="195580" indent="-182880">
              <a:lnSpc>
                <a:spcPct val="100000"/>
              </a:lnSpc>
              <a:spcBef>
                <a:spcPts val="5"/>
              </a:spcBef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lang="en-US" sz="2400" spc="-10" dirty="0">
                <a:solidFill>
                  <a:srgbClr val="292934"/>
                </a:solidFill>
                <a:latin typeface="Arial"/>
                <a:cs typeface="Arial"/>
              </a:rPr>
              <a:t>Presentations</a:t>
            </a:r>
          </a:p>
          <a:p>
            <a:pPr marL="195580" indent="-182880">
              <a:lnSpc>
                <a:spcPct val="100000"/>
              </a:lnSpc>
              <a:spcBef>
                <a:spcPts val="5"/>
              </a:spcBef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lang="en-US" sz="2400" spc="-10" dirty="0">
                <a:solidFill>
                  <a:srgbClr val="292934"/>
                </a:solidFill>
                <a:latin typeface="Arial"/>
                <a:cs typeface="Arial"/>
              </a:rPr>
              <a:t>Group sharing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93A299"/>
              </a:buClr>
              <a:buFont typeface="Arial"/>
              <a:buChar char="•"/>
            </a:pPr>
            <a:endParaRPr sz="3500" dirty="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buClr>
                <a:srgbClr val="93A299"/>
              </a:buClr>
              <a:buSzPct val="8541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Emphasis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on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study</a:t>
            </a:r>
            <a:r>
              <a:rPr sz="24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skills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044705" y="2057400"/>
            <a:ext cx="1823085" cy="1819275"/>
          </a:xfrm>
          <a:custGeom>
            <a:avLst/>
            <a:gdLst/>
            <a:ahLst/>
            <a:cxnLst/>
            <a:rect l="l" t="t" r="r" b="b"/>
            <a:pathLst>
              <a:path w="1823084" h="1819275">
                <a:moveTo>
                  <a:pt x="941870" y="805243"/>
                </a:moveTo>
                <a:lnTo>
                  <a:pt x="923632" y="748512"/>
                </a:lnTo>
                <a:lnTo>
                  <a:pt x="578065" y="859231"/>
                </a:lnTo>
                <a:lnTo>
                  <a:pt x="596303" y="915060"/>
                </a:lnTo>
                <a:lnTo>
                  <a:pt x="941870" y="805243"/>
                </a:lnTo>
                <a:close/>
              </a:path>
              <a:path w="1823084" h="1819275">
                <a:moveTo>
                  <a:pt x="982891" y="932446"/>
                </a:moveTo>
                <a:lnTo>
                  <a:pt x="964653" y="876617"/>
                </a:lnTo>
                <a:lnTo>
                  <a:pt x="619099" y="987348"/>
                </a:lnTo>
                <a:lnTo>
                  <a:pt x="637336" y="1044079"/>
                </a:lnTo>
                <a:lnTo>
                  <a:pt x="982891" y="932446"/>
                </a:lnTo>
                <a:close/>
              </a:path>
              <a:path w="1823084" h="1819275">
                <a:moveTo>
                  <a:pt x="1023924" y="1061466"/>
                </a:moveTo>
                <a:lnTo>
                  <a:pt x="1005687" y="1005649"/>
                </a:lnTo>
                <a:lnTo>
                  <a:pt x="660120" y="1116368"/>
                </a:lnTo>
                <a:lnTo>
                  <a:pt x="678357" y="1172184"/>
                </a:lnTo>
                <a:lnTo>
                  <a:pt x="1023924" y="1061466"/>
                </a:lnTo>
                <a:close/>
              </a:path>
              <a:path w="1823084" h="1819275">
                <a:moveTo>
                  <a:pt x="1064945" y="1190485"/>
                </a:moveTo>
                <a:lnTo>
                  <a:pt x="1046708" y="1134668"/>
                </a:lnTo>
                <a:lnTo>
                  <a:pt x="701154" y="1245387"/>
                </a:lnTo>
                <a:lnTo>
                  <a:pt x="719391" y="1301216"/>
                </a:lnTo>
                <a:lnTo>
                  <a:pt x="1064945" y="1190485"/>
                </a:lnTo>
                <a:close/>
              </a:path>
              <a:path w="1823084" h="1819275">
                <a:moveTo>
                  <a:pt x="1105979" y="1318602"/>
                </a:moveTo>
                <a:lnTo>
                  <a:pt x="1087742" y="1262773"/>
                </a:lnTo>
                <a:lnTo>
                  <a:pt x="742188" y="1374419"/>
                </a:lnTo>
                <a:lnTo>
                  <a:pt x="760412" y="1430235"/>
                </a:lnTo>
                <a:lnTo>
                  <a:pt x="1105979" y="1318602"/>
                </a:lnTo>
                <a:close/>
              </a:path>
              <a:path w="1823084" h="1819275">
                <a:moveTo>
                  <a:pt x="1272832" y="524319"/>
                </a:moveTo>
                <a:lnTo>
                  <a:pt x="1256411" y="482231"/>
                </a:lnTo>
                <a:lnTo>
                  <a:pt x="1233627" y="466674"/>
                </a:lnTo>
                <a:lnTo>
                  <a:pt x="1233627" y="269024"/>
                </a:lnTo>
                <a:lnTo>
                  <a:pt x="1231798" y="260781"/>
                </a:lnTo>
                <a:lnTo>
                  <a:pt x="1227239" y="253466"/>
                </a:lnTo>
                <a:lnTo>
                  <a:pt x="1219949" y="248894"/>
                </a:lnTo>
                <a:lnTo>
                  <a:pt x="1210830" y="247065"/>
                </a:lnTo>
                <a:lnTo>
                  <a:pt x="1202626" y="248894"/>
                </a:lnTo>
                <a:lnTo>
                  <a:pt x="1195324" y="253466"/>
                </a:lnTo>
                <a:lnTo>
                  <a:pt x="1190764" y="260781"/>
                </a:lnTo>
                <a:lnTo>
                  <a:pt x="1188948" y="269024"/>
                </a:lnTo>
                <a:lnTo>
                  <a:pt x="1188948" y="465759"/>
                </a:lnTo>
                <a:lnTo>
                  <a:pt x="1178001" y="471246"/>
                </a:lnTo>
                <a:lnTo>
                  <a:pt x="1172527" y="474916"/>
                </a:lnTo>
                <a:lnTo>
                  <a:pt x="1164323" y="483146"/>
                </a:lnTo>
                <a:lnTo>
                  <a:pt x="1160678" y="488632"/>
                </a:lnTo>
                <a:lnTo>
                  <a:pt x="1157033" y="493217"/>
                </a:lnTo>
                <a:lnTo>
                  <a:pt x="1154303" y="498703"/>
                </a:lnTo>
                <a:lnTo>
                  <a:pt x="1000213" y="498703"/>
                </a:lnTo>
                <a:lnTo>
                  <a:pt x="990180" y="500532"/>
                </a:lnTo>
                <a:lnTo>
                  <a:pt x="982891" y="506018"/>
                </a:lnTo>
                <a:lnTo>
                  <a:pt x="977417" y="513346"/>
                </a:lnTo>
                <a:lnTo>
                  <a:pt x="975588" y="523405"/>
                </a:lnTo>
                <a:lnTo>
                  <a:pt x="977417" y="532561"/>
                </a:lnTo>
                <a:lnTo>
                  <a:pt x="982891" y="539877"/>
                </a:lnTo>
                <a:lnTo>
                  <a:pt x="990180" y="545376"/>
                </a:lnTo>
                <a:lnTo>
                  <a:pt x="1000213" y="547204"/>
                </a:lnTo>
                <a:lnTo>
                  <a:pt x="1152474" y="547204"/>
                </a:lnTo>
                <a:lnTo>
                  <a:pt x="1156119" y="555434"/>
                </a:lnTo>
                <a:lnTo>
                  <a:pt x="1191679" y="584720"/>
                </a:lnTo>
                <a:lnTo>
                  <a:pt x="1210830" y="587463"/>
                </a:lnTo>
                <a:lnTo>
                  <a:pt x="1223594" y="586549"/>
                </a:lnTo>
                <a:lnTo>
                  <a:pt x="1262799" y="560006"/>
                </a:lnTo>
                <a:lnTo>
                  <a:pt x="1271917" y="537133"/>
                </a:lnTo>
                <a:lnTo>
                  <a:pt x="1272832" y="524319"/>
                </a:lnTo>
                <a:close/>
              </a:path>
              <a:path w="1823084" h="1819275">
                <a:moveTo>
                  <a:pt x="1822615" y="1405521"/>
                </a:moveTo>
                <a:lnTo>
                  <a:pt x="1759623" y="1062380"/>
                </a:lnTo>
                <a:lnTo>
                  <a:pt x="1741487" y="963549"/>
                </a:lnTo>
                <a:lnTo>
                  <a:pt x="1720989" y="851916"/>
                </a:lnTo>
                <a:lnTo>
                  <a:pt x="1601711" y="202222"/>
                </a:lnTo>
                <a:lnTo>
                  <a:pt x="1564589" y="0"/>
                </a:lnTo>
                <a:lnTo>
                  <a:pt x="1558213" y="914"/>
                </a:lnTo>
                <a:lnTo>
                  <a:pt x="1552740" y="1828"/>
                </a:lnTo>
                <a:lnTo>
                  <a:pt x="1546352" y="2743"/>
                </a:lnTo>
                <a:lnTo>
                  <a:pt x="1539976" y="4572"/>
                </a:lnTo>
                <a:lnTo>
                  <a:pt x="1533588" y="5486"/>
                </a:lnTo>
                <a:lnTo>
                  <a:pt x="1528127" y="6400"/>
                </a:lnTo>
                <a:lnTo>
                  <a:pt x="1521739" y="8229"/>
                </a:lnTo>
                <a:lnTo>
                  <a:pt x="1515351" y="9144"/>
                </a:lnTo>
                <a:lnTo>
                  <a:pt x="1453362" y="22872"/>
                </a:lnTo>
                <a:lnTo>
                  <a:pt x="1392262" y="38430"/>
                </a:lnTo>
                <a:lnTo>
                  <a:pt x="1331175" y="54902"/>
                </a:lnTo>
                <a:lnTo>
                  <a:pt x="1271917" y="74117"/>
                </a:lnTo>
                <a:lnTo>
                  <a:pt x="1213561" y="94246"/>
                </a:lnTo>
                <a:lnTo>
                  <a:pt x="1155204" y="115290"/>
                </a:lnTo>
                <a:lnTo>
                  <a:pt x="1097762" y="138163"/>
                </a:lnTo>
                <a:lnTo>
                  <a:pt x="1042149" y="162877"/>
                </a:lnTo>
                <a:lnTo>
                  <a:pt x="986536" y="188493"/>
                </a:lnTo>
                <a:lnTo>
                  <a:pt x="931824" y="215950"/>
                </a:lnTo>
                <a:lnTo>
                  <a:pt x="878027" y="245237"/>
                </a:lnTo>
                <a:lnTo>
                  <a:pt x="826058" y="274510"/>
                </a:lnTo>
                <a:lnTo>
                  <a:pt x="774090" y="306539"/>
                </a:lnTo>
                <a:lnTo>
                  <a:pt x="723938" y="338569"/>
                </a:lnTo>
                <a:lnTo>
                  <a:pt x="673798" y="372427"/>
                </a:lnTo>
                <a:lnTo>
                  <a:pt x="625475" y="408114"/>
                </a:lnTo>
                <a:lnTo>
                  <a:pt x="578065" y="443801"/>
                </a:lnTo>
                <a:lnTo>
                  <a:pt x="531558" y="481317"/>
                </a:lnTo>
                <a:lnTo>
                  <a:pt x="485978" y="519747"/>
                </a:lnTo>
                <a:lnTo>
                  <a:pt x="441299" y="560006"/>
                </a:lnTo>
                <a:lnTo>
                  <a:pt x="355587" y="642366"/>
                </a:lnTo>
                <a:lnTo>
                  <a:pt x="314553" y="685380"/>
                </a:lnTo>
                <a:lnTo>
                  <a:pt x="275348" y="729297"/>
                </a:lnTo>
                <a:lnTo>
                  <a:pt x="236143" y="774141"/>
                </a:lnTo>
                <a:lnTo>
                  <a:pt x="198767" y="820801"/>
                </a:lnTo>
                <a:lnTo>
                  <a:pt x="162293" y="867473"/>
                </a:lnTo>
                <a:lnTo>
                  <a:pt x="127647" y="915060"/>
                </a:lnTo>
                <a:lnTo>
                  <a:pt x="93916" y="963549"/>
                </a:lnTo>
                <a:lnTo>
                  <a:pt x="61087" y="1012964"/>
                </a:lnTo>
                <a:lnTo>
                  <a:pt x="30086" y="1063294"/>
                </a:lnTo>
                <a:lnTo>
                  <a:pt x="0" y="1114539"/>
                </a:lnTo>
                <a:lnTo>
                  <a:pt x="637324" y="1478737"/>
                </a:lnTo>
                <a:lnTo>
                  <a:pt x="445858" y="875703"/>
                </a:lnTo>
                <a:lnTo>
                  <a:pt x="559828" y="840016"/>
                </a:lnTo>
                <a:lnTo>
                  <a:pt x="523354" y="715568"/>
                </a:lnTo>
                <a:lnTo>
                  <a:pt x="893533" y="600278"/>
                </a:lnTo>
                <a:lnTo>
                  <a:pt x="889889" y="581977"/>
                </a:lnTo>
                <a:lnTo>
                  <a:pt x="887145" y="564591"/>
                </a:lnTo>
                <a:lnTo>
                  <a:pt x="886244" y="546290"/>
                </a:lnTo>
                <a:lnTo>
                  <a:pt x="885329" y="527075"/>
                </a:lnTo>
                <a:lnTo>
                  <a:pt x="887145" y="494131"/>
                </a:lnTo>
                <a:lnTo>
                  <a:pt x="899909" y="430072"/>
                </a:lnTo>
                <a:lnTo>
                  <a:pt x="924534" y="372427"/>
                </a:lnTo>
                <a:lnTo>
                  <a:pt x="959180" y="320268"/>
                </a:lnTo>
                <a:lnTo>
                  <a:pt x="1002944" y="276339"/>
                </a:lnTo>
                <a:lnTo>
                  <a:pt x="1054912" y="241566"/>
                </a:lnTo>
                <a:lnTo>
                  <a:pt x="1112354" y="216865"/>
                </a:lnTo>
                <a:lnTo>
                  <a:pt x="1176185" y="204050"/>
                </a:lnTo>
                <a:lnTo>
                  <a:pt x="1209001" y="202222"/>
                </a:lnTo>
                <a:lnTo>
                  <a:pt x="1241831" y="204050"/>
                </a:lnTo>
                <a:lnTo>
                  <a:pt x="1305648" y="216865"/>
                </a:lnTo>
                <a:lnTo>
                  <a:pt x="1363091" y="241566"/>
                </a:lnTo>
                <a:lnTo>
                  <a:pt x="1415059" y="276339"/>
                </a:lnTo>
                <a:lnTo>
                  <a:pt x="1458823" y="320268"/>
                </a:lnTo>
                <a:lnTo>
                  <a:pt x="1493469" y="372427"/>
                </a:lnTo>
                <a:lnTo>
                  <a:pt x="1518094" y="430072"/>
                </a:lnTo>
                <a:lnTo>
                  <a:pt x="1530858" y="494131"/>
                </a:lnTo>
                <a:lnTo>
                  <a:pt x="1532674" y="527075"/>
                </a:lnTo>
                <a:lnTo>
                  <a:pt x="1530858" y="560006"/>
                </a:lnTo>
                <a:lnTo>
                  <a:pt x="1518094" y="624065"/>
                </a:lnTo>
                <a:lnTo>
                  <a:pt x="1493469" y="681710"/>
                </a:lnTo>
                <a:lnTo>
                  <a:pt x="1459738" y="732586"/>
                </a:lnTo>
                <a:lnTo>
                  <a:pt x="1459738" y="1002906"/>
                </a:lnTo>
                <a:lnTo>
                  <a:pt x="1429651" y="1062380"/>
                </a:lnTo>
                <a:lnTo>
                  <a:pt x="1382242" y="1037678"/>
                </a:lnTo>
                <a:lnTo>
                  <a:pt x="1351241" y="1022121"/>
                </a:lnTo>
                <a:lnTo>
                  <a:pt x="1381328" y="963549"/>
                </a:lnTo>
                <a:lnTo>
                  <a:pt x="1459738" y="1002906"/>
                </a:lnTo>
                <a:lnTo>
                  <a:pt x="1459738" y="732586"/>
                </a:lnTo>
                <a:lnTo>
                  <a:pt x="1415059" y="777798"/>
                </a:lnTo>
                <a:lnTo>
                  <a:pt x="1363091" y="812571"/>
                </a:lnTo>
                <a:lnTo>
                  <a:pt x="1305648" y="837272"/>
                </a:lnTo>
                <a:lnTo>
                  <a:pt x="1241831" y="850087"/>
                </a:lnTo>
                <a:lnTo>
                  <a:pt x="1209001" y="851916"/>
                </a:lnTo>
                <a:lnTo>
                  <a:pt x="1172527" y="850087"/>
                </a:lnTo>
                <a:lnTo>
                  <a:pt x="1121473" y="840016"/>
                </a:lnTo>
                <a:lnTo>
                  <a:pt x="1073150" y="821715"/>
                </a:lnTo>
                <a:lnTo>
                  <a:pt x="1219949" y="1281988"/>
                </a:lnTo>
                <a:lnTo>
                  <a:pt x="1336649" y="1051394"/>
                </a:lnTo>
                <a:lnTo>
                  <a:pt x="1379499" y="1072451"/>
                </a:lnTo>
                <a:lnTo>
                  <a:pt x="1415973" y="1090752"/>
                </a:lnTo>
                <a:lnTo>
                  <a:pt x="1181646" y="1554683"/>
                </a:lnTo>
                <a:lnTo>
                  <a:pt x="1084084" y="1638871"/>
                </a:lnTo>
                <a:lnTo>
                  <a:pt x="1102321" y="1514424"/>
                </a:lnTo>
                <a:lnTo>
                  <a:pt x="1154290" y="1411935"/>
                </a:lnTo>
                <a:lnTo>
                  <a:pt x="744918" y="1540040"/>
                </a:lnTo>
                <a:lnTo>
                  <a:pt x="1231417" y="1818919"/>
                </a:lnTo>
                <a:lnTo>
                  <a:pt x="1240472" y="1818919"/>
                </a:lnTo>
                <a:lnTo>
                  <a:pt x="1260970" y="1784362"/>
                </a:lnTo>
                <a:lnTo>
                  <a:pt x="1285595" y="1747761"/>
                </a:lnTo>
                <a:lnTo>
                  <a:pt x="1312037" y="1712988"/>
                </a:lnTo>
                <a:lnTo>
                  <a:pt x="1341208" y="1678216"/>
                </a:lnTo>
                <a:lnTo>
                  <a:pt x="1371295" y="1646186"/>
                </a:lnTo>
                <a:lnTo>
                  <a:pt x="1378800" y="1638871"/>
                </a:lnTo>
                <a:lnTo>
                  <a:pt x="1403210" y="1615071"/>
                </a:lnTo>
                <a:lnTo>
                  <a:pt x="1436941" y="1585798"/>
                </a:lnTo>
                <a:lnTo>
                  <a:pt x="1471587" y="1558340"/>
                </a:lnTo>
                <a:lnTo>
                  <a:pt x="1508061" y="1531810"/>
                </a:lnTo>
                <a:lnTo>
                  <a:pt x="1546352" y="1508010"/>
                </a:lnTo>
                <a:lnTo>
                  <a:pt x="1586471" y="1486052"/>
                </a:lnTo>
                <a:lnTo>
                  <a:pt x="1627505" y="1466837"/>
                </a:lnTo>
                <a:lnTo>
                  <a:pt x="1669440" y="1448536"/>
                </a:lnTo>
                <a:lnTo>
                  <a:pt x="1713204" y="1432979"/>
                </a:lnTo>
                <a:lnTo>
                  <a:pt x="1757883" y="1420164"/>
                </a:lnTo>
                <a:lnTo>
                  <a:pt x="1804390" y="1409192"/>
                </a:lnTo>
                <a:lnTo>
                  <a:pt x="1822615" y="1405521"/>
                </a:lnTo>
                <a:close/>
              </a:path>
            </a:pathLst>
          </a:custGeom>
          <a:solidFill>
            <a:srgbClr val="21E2B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72973" y="5123179"/>
            <a:ext cx="1724634" cy="144689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329B81DCF1028846917F0DD74E10DCA0" ma:contentTypeVersion="2" ma:contentTypeDescription="Upload an image." ma:contentTypeScope="" ma:versionID="b1deb0048230f59dcde1c665d6a4e8a3">
  <xsd:schema xmlns:xsd="http://www.w3.org/2001/XMLSchema" xmlns:xs="http://www.w3.org/2001/XMLSchema" xmlns:p="http://schemas.microsoft.com/office/2006/metadata/properties" xmlns:ns1="http://schemas.microsoft.com/sharepoint/v3" xmlns:ns2="BF96A446-9982-48F8-9EFE-C88E8AF3BCAE" xmlns:ns3="http://schemas.microsoft.com/sharepoint/v3/fields" xmlns:ns4="bf96a446-9982-48f8-9efe-c88e8af3bcae" targetNamespace="http://schemas.microsoft.com/office/2006/metadata/properties" ma:root="true" ma:fieldsID="944a8c72be54cac7f9e5868ef34cc088" ns1:_="" ns2:_="" ns3:_="" ns4:_="">
    <xsd:import namespace="http://schemas.microsoft.com/sharepoint/v3"/>
    <xsd:import namespace="BF96A446-9982-48F8-9EFE-C88E8AF3BCAE"/>
    <xsd:import namespace="http://schemas.microsoft.com/sharepoint/v3/fields"/>
    <xsd:import namespace="bf96a446-9982-48f8-9efe-c88e8af3bcae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  <xsd:element ref="ns4:ParentListItem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internalName="PublishingStartDate">
      <xsd:simpleType>
        <xsd:restriction base="dms:Unknown"/>
      </xsd:simpleType>
    </xsd:element>
    <xsd:element name="PublishingExpirationDate" ma:index="28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96A446-9982-48F8-9EFE-C88E8AF3BCAE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96a446-9982-48f8-9efe-c88e8af3bcae" elementFormDefault="qualified">
    <xsd:import namespace="http://schemas.microsoft.com/office/2006/documentManagement/types"/>
    <xsd:import namespace="http://schemas.microsoft.com/office/infopath/2007/PartnerControls"/>
    <xsd:element name="ParentListItemID" ma:index="29" nillable="true" ma:displayName="ParentListItemID" ma:hidden="true" ma:internalName="ParentListItemID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ParentListItemID xmlns="bf96a446-9982-48f8-9efe-c88e8af3bcae" xsi:nil="true"/>
    <wic_System_Copyright xmlns="http://schemas.microsoft.com/sharepoint/v3/fields" xsi:nil="true"/>
    <ImageCreateDate xmlns="BF96A446-9982-48F8-9EFE-C88E8AF3BCAE" xsi:nil="true"/>
  </documentManagement>
</p:properties>
</file>

<file path=customXml/itemProps1.xml><?xml version="1.0" encoding="utf-8"?>
<ds:datastoreItem xmlns:ds="http://schemas.openxmlformats.org/officeDocument/2006/customXml" ds:itemID="{BBE74157-C3EE-46F6-BC43-2EC8A41E0D7A}"/>
</file>

<file path=customXml/itemProps2.xml><?xml version="1.0" encoding="utf-8"?>
<ds:datastoreItem xmlns:ds="http://schemas.openxmlformats.org/officeDocument/2006/customXml" ds:itemID="{2643FCF7-7E7F-4F30-8DF8-97365B7D5941}"/>
</file>

<file path=customXml/itemProps3.xml><?xml version="1.0" encoding="utf-8"?>
<ds:datastoreItem xmlns:ds="http://schemas.openxmlformats.org/officeDocument/2006/customXml" ds:itemID="{FC69EBF0-F2F6-409A-8A44-67E745568F1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</TotalTime>
  <Words>793</Words>
  <Application>Microsoft Office PowerPoint</Application>
  <PresentationFormat>On-screen Show (4:3)</PresentationFormat>
  <Paragraphs>208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Amasis MT Pro Black</vt:lpstr>
      <vt:lpstr>Arial</vt:lpstr>
      <vt:lpstr>Calibri</vt:lpstr>
      <vt:lpstr>Elephant</vt:lpstr>
      <vt:lpstr>Times New Roman</vt:lpstr>
      <vt:lpstr>Office Theme</vt:lpstr>
      <vt:lpstr>KEY FACTS ABOUT:</vt:lpstr>
      <vt:lpstr>What is Supplemental Instruction?</vt:lpstr>
      <vt:lpstr>SI Purpose/Desired Outcomes</vt:lpstr>
      <vt:lpstr>Components of the SI Program</vt:lpstr>
      <vt:lpstr>Regular Instruction vs. Supplemental Instruction (dependence and independence)</vt:lpstr>
      <vt:lpstr>Learning theories applied to SI</vt:lpstr>
      <vt:lpstr>More learning theories applied to SI</vt:lpstr>
      <vt:lpstr>What takes place in an SI session?</vt:lpstr>
      <vt:lpstr>How the SI Leader Facilitates the Session and Organizes Time</vt:lpstr>
      <vt:lpstr>Benefits of SI</vt:lpstr>
      <vt:lpstr>Benefits of SI (continued)</vt:lpstr>
      <vt:lpstr>Getting an SI Leader to Class</vt:lpstr>
      <vt:lpstr>Courses Utilizing SI Leaders Spring 2023</vt:lpstr>
      <vt:lpstr>PowerPoint Presentation</vt:lpstr>
      <vt:lpstr>Questions and Answers</vt:lpstr>
    </vt:vector>
  </TitlesOfParts>
  <Company>ntadmin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Facts</dc:title>
  <dc:creator>Diane Flores-Kagan</dc:creator>
  <cp:keywords/>
  <dc:description/>
  <cp:lastModifiedBy>Kailiti, Hellen</cp:lastModifiedBy>
  <cp:revision>10</cp:revision>
  <dcterms:created xsi:type="dcterms:W3CDTF">2023-03-02T15:54:34Z</dcterms:created>
  <dcterms:modified xsi:type="dcterms:W3CDTF">2023-03-09T21:51:19Z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2013-10-14T00:00:00Z</vt:filetime>
  </property>
  <property fmtid="{D5CDD505-2E9C-101B-9397-08002B2CF9AE}" pid="3" name="Creator">
    <vt:lpwstr>Acrobat PDFMaker 10.0 for PowerPoint</vt:lpwstr>
  </property>
  <property fmtid="{D5CDD505-2E9C-101B-9397-08002B2CF9AE}" pid="4" name="LastSaved">
    <vt:filetime>2023-03-02T00:00:00Z</vt:filetime>
  </property>
  <property fmtid="{D5CDD505-2E9C-101B-9397-08002B2CF9AE}" pid="5" name="Producer">
    <vt:lpwstr>Adobe PDF Library 10.0</vt:lpwstr>
  </property>
  <property fmtid="{D5CDD505-2E9C-101B-9397-08002B2CF9AE}" pid="6" name="ContentTypeId">
    <vt:lpwstr>0x0101009148F5A04DDD49CBA7127AADA5FB792B00AADE34325A8B49CDA8BB4DB53328F21400329B81DCF1028846917F0DD74E10DCA0</vt:lpwstr>
  </property>
</Properties>
</file>