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s/slide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7015" autoAdjust="0"/>
    <p:restoredTop sz="94660"/>
  </p:normalViewPr>
  <p:slideViewPr>
    <p:cSldViewPr snapToGrid="0">
      <p:cViewPr varScale="1">
        <p:scale>
          <a:sx n="48" d="100"/>
          <a:sy n="48" d="100"/>
        </p:scale>
        <p:origin x="44" y="1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2750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91392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1852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1649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55583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96945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6354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9635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39199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19128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06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C1AE64-73AB-4F2B-8EFD-EAA65758E251}" type="datetimeFigureOut">
              <a:rPr lang="en-US" smtClean="0"/>
              <a:t>6/15/2017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95AF1D-225C-4D9F-8150-81FC6A8141E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3594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png"/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Relationship Id="rId9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png"/><Relationship Id="rId5" Type="http://schemas.openxmlformats.org/officeDocument/2006/relationships/image" Target="../media/image16.png"/><Relationship Id="rId4" Type="http://schemas.openxmlformats.org/officeDocument/2006/relationships/image" Target="../media/image1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0070C0"/>
                </a:solidFill>
                <a:latin typeface="Cooper Black" panose="0208090404030B020404" pitchFamily="18" charset="0"/>
              </a:rPr>
              <a:t>Modeling Water Flow in Plants</a:t>
            </a:r>
            <a:endParaRPr lang="en-US" i="1" dirty="0">
              <a:solidFill>
                <a:srgbClr val="0070C0"/>
              </a:solidFill>
              <a:latin typeface="Cooper Black" panose="0208090404030B020404" pitchFamily="18" charset="0"/>
            </a:endParaRPr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38565" y="1690688"/>
            <a:ext cx="6471823" cy="4252912"/>
          </a:xfrm>
        </p:spPr>
      </p:pic>
      <p:sp>
        <p:nvSpPr>
          <p:cNvPr id="3" name="TextBox 2"/>
          <p:cNvSpPr txBox="1"/>
          <p:nvPr/>
        </p:nvSpPr>
        <p:spPr>
          <a:xfrm>
            <a:off x="6517647" y="4158496"/>
            <a:ext cx="5492273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Impact" panose="020B0806030902050204" pitchFamily="34" charset="0"/>
              </a:rPr>
              <a:t>Sergiy </a:t>
            </a:r>
            <a:r>
              <a:rPr lang="en-US" sz="3200" dirty="0" err="1" smtClean="0">
                <a:latin typeface="Impact" panose="020B0806030902050204" pitchFamily="34" charset="0"/>
              </a:rPr>
              <a:t>Koshkin</a:t>
            </a:r>
            <a:endParaRPr lang="en-US" sz="3200" dirty="0" smtClean="0">
              <a:latin typeface="Impact" panose="020B0806030902050204" pitchFamily="34" charset="0"/>
            </a:endParaRPr>
          </a:p>
          <a:p>
            <a:r>
              <a:rPr lang="en-US" sz="3200" dirty="0" smtClean="0">
                <a:latin typeface="Impact" panose="020B0806030902050204" pitchFamily="34" charset="0"/>
              </a:rPr>
              <a:t>UHD Mathematics and Statistics</a:t>
            </a:r>
          </a:p>
          <a:p>
            <a:endParaRPr lang="en-US" dirty="0" smtClean="0">
              <a:latin typeface="Impact" panose="020B0806030902050204" pitchFamily="34" charset="0"/>
            </a:endParaRPr>
          </a:p>
          <a:p>
            <a:r>
              <a:rPr lang="en-US" sz="2800" b="1" dirty="0" smtClean="0"/>
              <a:t>NSF REU grant #1560401</a:t>
            </a:r>
            <a:endParaRPr lang="en-US" sz="2800" b="1" dirty="0"/>
          </a:p>
        </p:txBody>
      </p:sp>
    </p:spTree>
    <p:extLst>
      <p:ext uri="{BB962C8B-B14F-4D97-AF65-F5344CB8AC3E}">
        <p14:creationId xmlns:p14="http://schemas.microsoft.com/office/powerpoint/2010/main" val="19697735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Subtitle 2"/>
              <p:cNvSpPr>
                <a:spLocks noGrp="1"/>
              </p:cNvSpPr>
              <p:nvPr>
                <p:ph type="subTitle" idx="1"/>
              </p:nvPr>
            </p:nvSpPr>
            <p:spPr>
              <a:xfrm>
                <a:off x="1583210" y="1592092"/>
                <a:ext cx="3359973" cy="3794761"/>
              </a:xfrm>
            </p:spPr>
            <p:txBody>
              <a:bodyPr numCol="1">
                <a:normAutofit/>
              </a:bodyPr>
              <a:lstStyle/>
              <a:p>
                <a:r>
                  <a:rPr lang="en-US" sz="32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Water balance</a:t>
                </a:r>
              </a:p>
              <a:p>
                <a14:m>
                  <m:oMath xmlns:m="http://schemas.openxmlformats.org/officeDocument/2006/math"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  <m:r>
                      <a:rPr lang="en-US" sz="280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𝐹</m:t>
                        </m:r>
                      </m:e>
                      <m:sub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800" b="0" dirty="0" smtClean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𝐸𝐿</m:t>
                    </m:r>
                  </m:oMath>
                </a14:m>
                <a:endParaRPr lang="en-US" sz="2800" b="0" dirty="0" smtClean="0">
                  <a:cs typeface="Times New Roman" panose="02020603050405020304" pitchFamily="18" charset="0"/>
                </a:endParaRPr>
              </a:p>
              <a:p>
                <a:endParaRPr lang="en-US" sz="10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algn="l"/>
                <a:r>
                  <a:rPr lang="en-US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F   </a:t>
                </a:r>
                <a:r>
                  <a:rPr lang="en-US" sz="28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flow of water</a:t>
                </a:r>
              </a:p>
              <a:p>
                <a:pPr algn="l"/>
                <a:r>
                  <a:rPr lang="en-US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E  </a:t>
                </a:r>
                <a:r>
                  <a:rPr lang="en-US" sz="28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evaporation</a:t>
                </a:r>
                <a:r>
                  <a:rPr lang="en-US" sz="2800" i="1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rate</a:t>
                </a:r>
              </a:p>
              <a:p>
                <a:pPr algn="l"/>
                <a:r>
                  <a:rPr lang="en-US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    </a:t>
                </a:r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leaf area</a:t>
                </a:r>
                <a:endParaRPr lang="en-US" sz="2800" i="1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dirty="0" smtClean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i="1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" name="Subtitle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subTitle" idx="1"/>
              </p:nvPr>
            </p:nvSpPr>
            <p:spPr>
              <a:xfrm>
                <a:off x="1583210" y="1592092"/>
                <a:ext cx="3359973" cy="3794761"/>
              </a:xfrm>
              <a:blipFill rotWithShape="0">
                <a:blip r:embed="rId2"/>
                <a:stretch>
                  <a:fillRect l="-3811" t="-3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98182" y="359374"/>
            <a:ext cx="9144000" cy="975379"/>
          </a:xfrm>
        </p:spPr>
        <p:txBody>
          <a:bodyPr>
            <a:normAutofit/>
          </a:bodyPr>
          <a:lstStyle/>
          <a:p>
            <a:r>
              <a:rPr lang="en-US" sz="4000" i="1" dirty="0" smtClean="0">
                <a:solidFill>
                  <a:srgbClr val="0070C0"/>
                </a:solidFill>
                <a:latin typeface="Cooper Black" panose="0208090404030B020404" pitchFamily="18" charset="0"/>
                <a:cs typeface="Times New Roman" panose="02020603050405020304" pitchFamily="18" charset="0"/>
              </a:rPr>
              <a:t>Plant Hydraulics</a:t>
            </a:r>
            <a:endParaRPr lang="en-US" sz="4000" i="1" dirty="0">
              <a:solidFill>
                <a:srgbClr val="0070C0"/>
              </a:solidFill>
              <a:latin typeface="Cooper Black" panose="0208090404030B0204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Subtitle 2"/>
              <p:cNvSpPr txBox="1">
                <a:spLocks/>
              </p:cNvSpPr>
              <p:nvPr/>
            </p:nvSpPr>
            <p:spPr>
              <a:xfrm>
                <a:off x="5518213" y="1575431"/>
                <a:ext cx="4897996" cy="3794760"/>
              </a:xfrm>
              <a:prstGeom prst="rect">
                <a:avLst/>
              </a:prstGeom>
            </p:spPr>
            <p:txBody>
              <a:bodyPr vert="horz" lIns="91440" tIns="45720" rIns="91440" bIns="45720" numCol="1" rtlCol="0">
                <a:normAutofit/>
              </a:bodyPr>
              <a:lstStyle>
                <a:lvl1pPr marL="0" indent="0" algn="ctr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None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457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914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371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18288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2860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7432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2004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657600" indent="0" algn="ctr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None/>
                  <a:defRPr sz="16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r>
                  <a:rPr lang="en-US" sz="32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Darcy’s </a:t>
                </a:r>
                <a:r>
                  <a:rPr lang="en-US" sz="3200" b="1" u="sng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Law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l-G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  <m:r>
                      <a:rPr lang="en-US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∆</m:t>
                    </m:r>
                    <m:r>
                      <a:rPr lang="el-G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=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𝐾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l-G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𝜓</m:t>
                        </m:r>
                        <m: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)</m:t>
                        </m:r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(</m:t>
                        </m:r>
                        <m:r>
                          <a:rPr lang="el-G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𝜓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2</m:t>
                        </m:r>
                      </m:sub>
                    </m:sSub>
                    <m:r>
                      <a:rPr lang="en-US" sz="28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−</m:t>
                    </m:r>
                    <m:sSub>
                      <m:sSub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sSubPr>
                      <m:e>
                        <m:r>
                          <a:rPr lang="el-G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𝜓</m:t>
                        </m:r>
                      </m:e>
                      <m:sub>
                        <m: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1</m:t>
                        </m:r>
                      </m:sub>
                    </m:sSub>
                  </m:oMath>
                </a14:m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)=</a:t>
                </a:r>
                <a:r>
                  <a:rPr lang="en-US" sz="2800" b="0" dirty="0" smtClean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cs typeface="Times New Roman" panose="02020603050405020304" pitchFamily="18" charset="0"/>
                      </a:rPr>
                      <m:t>𝐹</m:t>
                    </m:r>
                  </m:oMath>
                </a14:m>
                <a:endParaRPr lang="en-US" sz="28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:endParaRPr lang="en-US" sz="1000" dirty="0" smtClean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  <a:p>
                <a14:m>
                  <m:oMath xmlns:m="http://schemas.openxmlformats.org/officeDocument/2006/math">
                    <m:r>
                      <a:rPr lang="el-G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 water potential (pressure)</a:t>
                </a:r>
              </a:p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(</m:t>
                    </m:r>
                    <m:r>
                      <a:rPr lang="el-G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)</m:t>
                    </m:r>
                  </m:oMath>
                </a14:m>
                <a:r>
                  <a:rPr lang="en-US" sz="28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conductance</a:t>
                </a:r>
                <a:endParaRPr lang="en-US" sz="28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" name="Subtitle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18213" y="1575431"/>
                <a:ext cx="4897996" cy="3794760"/>
              </a:xfrm>
              <a:prstGeom prst="rect">
                <a:avLst/>
              </a:prstGeom>
              <a:blipFill rotWithShape="0">
                <a:blip r:embed="rId3"/>
                <a:stretch>
                  <a:fillRect t="-35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Teardrop 4"/>
          <p:cNvSpPr/>
          <p:nvPr/>
        </p:nvSpPr>
        <p:spPr>
          <a:xfrm rot="12348299" flipH="1" flipV="1">
            <a:off x="3655412" y="4841262"/>
            <a:ext cx="725354" cy="516174"/>
          </a:xfrm>
          <a:prstGeom prst="teardrop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>
            <a:off x="3181314" y="4667303"/>
            <a:ext cx="10758" cy="1570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endCxn id="5" idx="3"/>
          </p:cNvCxnSpPr>
          <p:nvPr/>
        </p:nvCxnSpPr>
        <p:spPr>
          <a:xfrm flipV="1">
            <a:off x="3456619" y="5152010"/>
            <a:ext cx="251150" cy="234843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3448361" y="4653631"/>
            <a:ext cx="4485" cy="1575609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/>
          <p:nvPr/>
        </p:nvCxnSpPr>
        <p:spPr>
          <a:xfrm flipV="1">
            <a:off x="3342392" y="5452611"/>
            <a:ext cx="0" cy="661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9" name="Straight Arrow Connector 28"/>
          <p:cNvCxnSpPr/>
          <p:nvPr/>
        </p:nvCxnSpPr>
        <p:spPr>
          <a:xfrm flipV="1">
            <a:off x="3342392" y="4709121"/>
            <a:ext cx="0" cy="661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flipV="1">
            <a:off x="4018089" y="4621159"/>
            <a:ext cx="258184" cy="4781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162645" y="4621159"/>
            <a:ext cx="10758" cy="1570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7431679" y="4621159"/>
            <a:ext cx="10758" cy="1570616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 flipV="1">
            <a:off x="7322877" y="5340709"/>
            <a:ext cx="0" cy="66107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Rectangle 35"/>
              <p:cNvSpPr/>
              <p:nvPr/>
            </p:nvSpPr>
            <p:spPr>
              <a:xfrm>
                <a:off x="7431679" y="5818580"/>
                <a:ext cx="537323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6" name="Rectangle 3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31679" y="5818580"/>
                <a:ext cx="537323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9091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7" name="Rectangle 36"/>
              <p:cNvSpPr/>
              <p:nvPr/>
            </p:nvSpPr>
            <p:spPr>
              <a:xfrm>
                <a:off x="7442437" y="4432224"/>
                <a:ext cx="612604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l-GR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7" name="Rectangle 3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42437" y="4432224"/>
                <a:ext cx="612604" cy="461665"/>
              </a:xfrm>
              <a:prstGeom prst="rect">
                <a:avLst/>
              </a:prstGeom>
              <a:blipFill rotWithShape="0">
                <a:blip r:embed="rId5"/>
                <a:stretch>
                  <a:fillRect l="-2000" b="-1710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8" name="Rectangle 37"/>
              <p:cNvSpPr/>
              <p:nvPr/>
            </p:nvSpPr>
            <p:spPr>
              <a:xfrm>
                <a:off x="7496830" y="5149204"/>
                <a:ext cx="386067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𝐹</m:t>
                      </m:r>
                    </m:oMath>
                  </m:oMathPara>
                </a14:m>
                <a:endParaRPr lang="en-US" sz="2400" dirty="0">
                  <a:latin typeface="Cambria Math" panose="020405030504060302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38" name="Rectangle 3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96830" y="5149204"/>
                <a:ext cx="386067" cy="461665"/>
              </a:xfrm>
              <a:prstGeom prst="rect">
                <a:avLst/>
              </a:prstGeom>
              <a:blipFill rotWithShape="0">
                <a:blip r:embed="rId6"/>
                <a:stretch>
                  <a:fillRect l="-476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Rectangle 38"/>
              <p:cNvSpPr/>
              <p:nvPr/>
            </p:nvSpPr>
            <p:spPr>
              <a:xfrm>
                <a:off x="2714417" y="4690345"/>
                <a:ext cx="407435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39" name="Rectangle 3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14417" y="4690345"/>
                <a:ext cx="407435" cy="461665"/>
              </a:xfrm>
              <a:prstGeom prst="rect">
                <a:avLst/>
              </a:prstGeom>
              <a:blipFill rotWithShape="0">
                <a:blip r:embed="rId7"/>
                <a:stretch>
                  <a:fillRect l="-2985" r="-10448"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Rectangle 39"/>
              <p:cNvSpPr/>
              <p:nvPr/>
            </p:nvSpPr>
            <p:spPr>
              <a:xfrm>
                <a:off x="2708487" y="5573067"/>
                <a:ext cx="430601" cy="46166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4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n-US" sz="2400" dirty="0"/>
              </a:p>
            </p:txBody>
          </p:sp>
        </mc:Choice>
        <mc:Fallback>
          <p:sp>
            <p:nvSpPr>
              <p:cNvPr id="40" name="Rectangle 3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08487" y="5573067"/>
                <a:ext cx="430601" cy="461665"/>
              </a:xfrm>
              <a:prstGeom prst="rect">
                <a:avLst/>
              </a:prstGeom>
              <a:blipFill rotWithShape="0">
                <a:blip r:embed="rId8"/>
                <a:stretch>
                  <a:fillRect l="-2817" r="-2817" b="-13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Rectangle 41"/>
              <p:cNvSpPr/>
              <p:nvPr/>
            </p:nvSpPr>
            <p:spPr>
              <a:xfrm>
                <a:off x="3527633" y="4346346"/>
                <a:ext cx="623761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4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𝐸𝐿</m:t>
                      </m:r>
                    </m:oMath>
                  </m:oMathPara>
                </a14:m>
                <a:endParaRPr lang="en-US" sz="24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42" name="Rectangle 4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27633" y="4346346"/>
                <a:ext cx="623761" cy="461665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989901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4753" y="365124"/>
            <a:ext cx="10515600" cy="1325563"/>
          </a:xfrm>
        </p:spPr>
        <p:txBody>
          <a:bodyPr/>
          <a:lstStyle/>
          <a:p>
            <a:pPr algn="ctr"/>
            <a:r>
              <a:rPr lang="en-US" i="1" dirty="0" smtClean="0">
                <a:solidFill>
                  <a:schemeClr val="accent4">
                    <a:lumMod val="75000"/>
                  </a:schemeClr>
                </a:solidFill>
                <a:latin typeface="Cooper Black" panose="0208090404030B020404" pitchFamily="18" charset="0"/>
              </a:rPr>
              <a:t>Electric Circuit Analogy</a:t>
            </a:r>
            <a:endParaRPr lang="en-US" i="1" dirty="0">
              <a:solidFill>
                <a:schemeClr val="accent4">
                  <a:lumMod val="75000"/>
                </a:schemeClr>
              </a:solidFill>
              <a:latin typeface="Cooper Black" panose="0208090404030B020404" pitchFamily="18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897367" y="1658764"/>
            <a:ext cx="4294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Ohm’s law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98393" y="2243539"/>
            <a:ext cx="1733550" cy="24955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940135" y="4831979"/>
                <a:ext cx="6629013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Computing flows and potentials is “almost” like solving electric circuits. </a:t>
                </a:r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But… </a:t>
                </a:r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𝐾</m:t>
                    </m:r>
                    <m:d>
                      <m:dPr>
                        <m:ctrlPr>
                          <a:rPr lang="en-US" sz="2800" b="0" i="0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l-GR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𝜓</m:t>
                        </m:r>
                      </m:e>
                    </m:d>
                    <m:r>
                      <a:rPr lang="en-US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 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</a:t>
                </a:r>
                <a:r>
                  <a:rPr lang="en-US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1/R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</m:ctrlPr>
                      </m:dPr>
                      <m:e>
                        <m:r>
                          <a:rPr lang="el-GR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𝜓</m:t>
                        </m:r>
                      </m:e>
                    </m:d>
                  </m:oMath>
                </a14:m>
                <a:r>
                  <a:rPr lang="en-US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is</a:t>
                </a:r>
                <a:r>
                  <a:rPr lang="en-US" sz="2800" i="1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en-US" sz="2800" u="sng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highly nonlinear </a:t>
                </a:r>
                <a:r>
                  <a:rPr lang="en-US" sz="28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in </a:t>
                </a:r>
                <a14:m>
                  <m:oMath xmlns:m="http://schemas.openxmlformats.org/officeDocument/2006/math">
                    <m:r>
                      <a:rPr lang="el-GR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</m:oMath>
                </a14:m>
                <a:r>
                  <a:rPr lang="en-US" sz="28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.</a:t>
                </a:r>
                <a:endParaRPr lang="en-US" sz="28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40135" y="4831979"/>
                <a:ext cx="6629013" cy="1384995"/>
              </a:xfrm>
              <a:prstGeom prst="rect">
                <a:avLst/>
              </a:prstGeom>
              <a:blipFill rotWithShape="0">
                <a:blip r:embed="rId3"/>
                <a:stretch>
                  <a:fillRect l="-92" t="-4846" r="-1563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Box 7"/>
          <p:cNvSpPr txBox="1"/>
          <p:nvPr/>
        </p:nvSpPr>
        <p:spPr>
          <a:xfrm>
            <a:off x="1112793" y="1642231"/>
            <a:ext cx="441336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Kirchhoff’s current law</a:t>
            </a:r>
            <a:endParaRPr lang="en-US" sz="32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0213" y="2719449"/>
            <a:ext cx="2514600" cy="29432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9020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rgbClr val="FF0066"/>
                </a:solidFill>
                <a:latin typeface="Cooper Black" panose="0208090404030B020404" pitchFamily="18" charset="0"/>
              </a:rPr>
              <a:t>Vulnerability Curves</a:t>
            </a:r>
            <a:endParaRPr lang="en-US" i="1" dirty="0">
              <a:solidFill>
                <a:srgbClr val="FF0066"/>
              </a:solidFill>
              <a:latin typeface="Cooper Black" panose="0208090404030B0204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Weibull</a:t>
            </a:r>
            <a:r>
              <a:rPr lang="en-US" sz="36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function fit</a:t>
            </a:r>
            <a:r>
              <a:rPr lang="en-US" sz="32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b="0" i="0" u="none" strike="noStrike" baseline="0" dirty="0" smtClean="0">
              <a:latin typeface="Times New Roman" panose="02020603050405020304" pitchFamily="18" charset="0"/>
            </a:endParaRPr>
          </a:p>
          <a:p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192" t="-1" r="1" b="13236"/>
          <a:stretch/>
        </p:blipFill>
        <p:spPr>
          <a:xfrm>
            <a:off x="699246" y="2380129"/>
            <a:ext cx="3496236" cy="3533404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6" name="Rectangle 5"/>
              <p:cNvSpPr/>
              <p:nvPr/>
            </p:nvSpPr>
            <p:spPr>
              <a:xfrm>
                <a:off x="838200" y="2380129"/>
                <a:ext cx="493059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𝐾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Rectangle 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8200" y="2380129"/>
                <a:ext cx="493059" cy="523220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Rectangle 6"/>
              <p:cNvSpPr/>
              <p:nvPr/>
            </p:nvSpPr>
            <p:spPr>
              <a:xfrm>
                <a:off x="3933006" y="5260418"/>
                <a:ext cx="524952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l-GR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𝜓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7" name="Rectangle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33006" y="5260418"/>
                <a:ext cx="524952" cy="52322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>
                <a:spLocks noChangeAspect="1"/>
              </p:cNvSpPr>
              <p:nvPr/>
            </p:nvSpPr>
            <p:spPr>
              <a:xfrm>
                <a:off x="4860847" y="1685836"/>
                <a:ext cx="4170822" cy="69429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𝐾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(</m:t>
                      </m:r>
                      <m:r>
                        <a:rPr lang="el-GR" sz="3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𝜓</m:t>
                      </m:r>
                      <m:r>
                        <a:rPr lang="en-US" sz="36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)</m:t>
                      </m:r>
                      <m:r>
                        <a:rPr lang="en-US" sz="3600" i="1" dirty="0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e>
                        <m:sub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𝑚𝑎𝑥</m:t>
                          </m:r>
                        </m:sub>
                      </m:sSub>
                      <m:sSup>
                        <m:sSupPr>
                          <m:ctrlP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sz="3600" b="0" i="1" dirty="0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m:rPr>
                              <m:sty m:val="p"/>
                            </m:rPr>
                            <a:rPr lang="el-GR" sz="3600" b="0" i="1" dirty="0" smtClean="0">
                              <a:latin typeface="Cambria Math" panose="02040503050406030204" pitchFamily="18" charset="0"/>
                            </a:rPr>
                            <m:t>α</m:t>
                          </m:r>
                          <m:sSup>
                            <m:sSupPr>
                              <m:ctrlPr>
                                <a:rPr lang="el-GR" sz="3600" b="0" i="1" dirty="0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l-GR" sz="3600" b="0" i="1" dirty="0" smtClean="0">
                                  <a:latin typeface="Cambria Math" panose="02040503050406030204" pitchFamily="18" charset="0"/>
                                </a:rPr>
                                <m:t>𝜓</m:t>
                              </m:r>
                            </m:e>
                            <m:sup>
                              <m:r>
                                <m:rPr>
                                  <m:sty m:val="p"/>
                                </m:rPr>
                                <a:rPr lang="el-GR" sz="3600" b="0" i="1" dirty="0" smtClean="0">
                                  <a:latin typeface="Cambria Math" panose="02040503050406030204" pitchFamily="18" charset="0"/>
                                </a:rPr>
                                <m:t>ν</m:t>
                              </m:r>
                            </m:sup>
                          </m:sSup>
                        </m:sup>
                      </m:sSup>
                    </m:oMath>
                  </m:oMathPara>
                </a14:m>
                <a:endParaRPr lang="en-US" sz="3600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60847" y="1685836"/>
                <a:ext cx="4170822" cy="69429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4426065" y="2688559"/>
                <a:ext cx="7601376" cy="317997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dirty="0" smtClean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Stationary flow in segments is given by</a:t>
                </a:r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𝐹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𝑘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  <a:cs typeface="Times New Roman" panose="02020603050405020304" pitchFamily="18" charset="0"/>
                        </a:rPr>
                        <m:t>=</m:t>
                      </m:r>
                      <m:nary>
                        <m:naryPr>
                          <m:ctrlPr>
                            <a:rPr lang="en-US" sz="2800" i="1" smtClean="0">
                              <a:latin typeface="Cambria Math" panose="02040503050406030204" pitchFamily="18" charset="0"/>
                              <a:cs typeface="Times New Roman" panose="02020603050405020304" pitchFamily="18" charset="0"/>
                            </a:rPr>
                          </m:ctrlPr>
                        </m:naryPr>
                        <m:sub>
                          <m:sSub>
                            <m:sSubPr>
                              <m:ctrlPr>
                                <a:rPr lang="az-Cyrl-AZ" sz="2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az-Cyrl-AZ" sz="2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ѱ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−1</m:t>
                              </m:r>
                            </m:sub>
                          </m:sSub>
                        </m:sub>
                        <m:sup>
                          <m:r>
                            <m:rPr>
                              <m:nor/>
                            </m:rPr>
                            <a:rPr lang="en-US" sz="2800" i="1" dirty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b>
                            <m:sSubPr>
                              <m:ctrlPr>
                                <a:rPr lang="en-US" sz="2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nor/>
                                </m:rPr>
                                <a:rPr lang="az-Cyrl-AZ" sz="280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ѱ</m:t>
                              </m:r>
                            </m:e>
                            <m:sub>
                              <m:r>
                                <a:rPr lang="en-US" sz="2800" b="0" i="1" dirty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𝑘</m:t>
                              </m:r>
                            </m:sub>
                          </m:sSub>
                        </m:sup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𝐾</m:t>
                          </m:r>
                          <m:d>
                            <m:d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</m:ctrlPr>
                            </m:dPr>
                            <m:e>
                              <m:r>
                                <a:rPr lang="el-GR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  <a:cs typeface="Times New Roman" panose="02020603050405020304" pitchFamily="18" charset="0"/>
                                </a:rPr>
                                <m:t>𝜓</m:t>
                              </m:r>
                            </m:e>
                          </m:d>
                          <m:r>
                            <a:rPr 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 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𝑑</m:t>
                          </m:r>
                          <m:r>
                            <a:rPr lang="el-GR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e>
                      </m:nary>
                      <m:r>
                        <a:rPr 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,</m:t>
                      </m:r>
                    </m:oMath>
                  </m:oMathPara>
                </a14:m>
                <a:endParaRPr lang="en-US" sz="32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r>
                  <a:rPr lang="en-US" sz="3200" b="0" i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and the integral </a:t>
                </a:r>
                <a:r>
                  <a:rPr lang="en-US" sz="3200" b="0" i="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can be expressed via the </a:t>
                </a:r>
              </a:p>
              <a:p>
                <a:r>
                  <a:rPr lang="en-US" sz="32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incomplete </a:t>
                </a:r>
                <a:r>
                  <a:rPr lang="en-US" sz="32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gamma </a:t>
                </a:r>
                <a:r>
                  <a:rPr lang="en-US" sz="3200" b="1" i="1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function, </a:t>
                </a:r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implemented </a:t>
                </a:r>
              </a:p>
              <a:p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in </a:t>
                </a:r>
                <a:r>
                  <a:rPr lang="en-US" sz="3200" dirty="0" smtClean="0">
                    <a:latin typeface="Cambria Math" panose="020405030504060302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MATLAB and Maple.</a:t>
                </a:r>
                <a:endParaRPr lang="en-US" sz="3200" dirty="0">
                  <a:latin typeface="Times New Roman" panose="02020603050405020304" pitchFamily="18" charset="0"/>
                  <a:ea typeface="Cambria Math" panose="02040503050406030204" pitchFamily="18" charset="0"/>
                  <a:cs typeface="Times New Roman" panose="02020603050405020304" pitchFamily="18" charset="0"/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26065" y="2688559"/>
                <a:ext cx="7601376" cy="3179973"/>
              </a:xfrm>
              <a:prstGeom prst="rect">
                <a:avLst/>
              </a:prstGeom>
              <a:blipFill rotWithShape="0">
                <a:blip r:embed="rId6"/>
                <a:stretch>
                  <a:fillRect l="-2005" t="-2682" r="-722" b="-5172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073098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i="1" dirty="0" smtClean="0">
                <a:solidFill>
                  <a:schemeClr val="accent6"/>
                </a:solidFill>
                <a:latin typeface="Cooper Black" panose="0208090404030B020404" pitchFamily="18" charset="0"/>
              </a:rPr>
              <a:t>Assembling the model</a:t>
            </a:r>
            <a:endParaRPr lang="en-US" i="1" dirty="0">
              <a:solidFill>
                <a:schemeClr val="accent6"/>
              </a:solidFill>
              <a:latin typeface="Cooper Black" panose="0208090404030B020404" pitchFamily="18" charset="0"/>
            </a:endParaRPr>
          </a:p>
        </p:txBody>
      </p:sp>
      <p:pic>
        <p:nvPicPr>
          <p:cNvPr id="1028" name="Picture 4" descr="https://lh5.googleusercontent.com/pdHlZjfOeY7zcjJHNI-Ks26i7boLJ9XzErymeoXSZSRwpZ32oMJczPJX1GyU8u9CVPvdH-kWdTPlpL8MJr4eOcmUGoB20WX9qJMEgKTDPOcriEhTCNCJ-kfqSV9_76g0-GoyXkrOyxA"/>
          <p:cNvPicPr>
            <a:picLocks noGrp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4425" y="1401554"/>
            <a:ext cx="9963150" cy="55286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899172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77391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/>
          </a:solidFill>
        </p:spPr>
        <p:txBody>
          <a:bodyPr/>
          <a:lstStyle/>
          <a:p>
            <a:pPr algn="ctr"/>
            <a:r>
              <a:rPr lang="en-US" i="1" dirty="0" smtClean="0">
                <a:solidFill>
                  <a:srgbClr val="7030A0"/>
                </a:solidFill>
                <a:latin typeface="Cooper Black" panose="0208090404030B020404" pitchFamily="18" charset="0"/>
              </a:rPr>
              <a:t>Richards equation</a:t>
            </a:r>
            <a:endParaRPr lang="en-US" i="1" dirty="0">
              <a:solidFill>
                <a:srgbClr val="7030A0"/>
              </a:solidFill>
              <a:latin typeface="Cooper Black" panose="0208090404030B0204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667940"/>
              </a:xfrm>
              <a:solidFill>
                <a:schemeClr val="bg1"/>
              </a:solidFill>
            </p:spPr>
            <p:txBody>
              <a:bodyPr>
                <a:normAutofit fontScale="77500" lnSpcReduction="20000"/>
              </a:bodyPr>
              <a:lstStyle/>
              <a:p>
                <a:pPr marL="0" indent="0">
                  <a:buNone/>
                </a:pPr>
                <a:r>
                  <a:rPr lang="en-US" sz="4000" dirty="0" smtClean="0"/>
                  <a:t>The truth holds partial derivatives… and time.</a:t>
                </a:r>
              </a:p>
              <a:p>
                <a:pPr marL="0" indent="0">
                  <a:buNone/>
                </a:pPr>
                <a:endParaRPr lang="en-US" sz="1300" dirty="0" smtClean="0"/>
              </a:p>
              <a:p>
                <a:pPr marL="0" indent="0">
                  <a:buNone/>
                </a:pPr>
                <a:r>
                  <a:rPr lang="en-US" sz="3900" b="1" dirty="0" smtClean="0">
                    <a:ea typeface="Cambria Math" panose="02040503050406030204" pitchFamily="18" charset="0"/>
                    <a:cs typeface="Times New Roman" panose="02020603050405020304" pitchFamily="18" charset="0"/>
                  </a:rPr>
                  <a:t>Water balance</a:t>
                </a:r>
                <a:r>
                  <a:rPr lang="en-US" sz="3500" dirty="0" smtClean="0">
                    <a:latin typeface="Times New Roman" panose="02020603050405020304" pitchFamily="18" charset="0"/>
                    <a:ea typeface="Cambria Math" panose="02040503050406030204" pitchFamily="18" charset="0"/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𝐹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l-GR" sz="3600" i="1">
                        <a:latin typeface="Cambria Math" panose="02040503050406030204" pitchFamily="18" charset="0"/>
                        <a:ea typeface="Cambria Math" panose="02040503050406030204" pitchFamily="18" charset="0"/>
                        <a:cs typeface="Times New Roman" panose="02020603050405020304" pitchFamily="18" charset="0"/>
                      </a:rPr>
                      <m:t>𝜓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l-GR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</m:oMath>
                </a14:m>
                <a:r>
                  <a:rPr lang="en-US" sz="3500" dirty="0" smtClean="0"/>
                  <a:t>  and </a:t>
                </a:r>
                <a:r>
                  <a:rPr lang="en-US" sz="3900" b="1" dirty="0" smtClean="0">
                    <a:cs typeface="Times New Roman" panose="02020603050405020304" pitchFamily="18" charset="0"/>
                  </a:rPr>
                  <a:t>Darcy’s law</a:t>
                </a:r>
                <a:r>
                  <a:rPr lang="en-US" sz="3900" dirty="0" smtClean="0">
                    <a:cs typeface="Times New Roman" panose="02020603050405020304" pitchFamily="18" charset="0"/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𝐹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=−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𝐸𝐿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l-GR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𝛿</m:t>
                    </m:r>
                    <m:d>
                      <m:d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+</m:t>
                    </m:r>
                    <m:r>
                      <a:rPr lang="en-US" sz="3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𝑐</m:t>
                    </m:r>
                    <m:f>
                      <m:fPr>
                        <m:ctrlP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l-GR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  <a:cs typeface="Times New Roman" panose="02020603050405020304" pitchFamily="18" charset="0"/>
                          </a:rPr>
                          <m:t>𝜓</m:t>
                        </m:r>
                      </m:num>
                      <m:den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𝜕</m:t>
                        </m:r>
                        <m:r>
                          <a:rPr lang="en-US" sz="3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𝑡</m:t>
                        </m:r>
                      </m:den>
                    </m:f>
                  </m:oMath>
                </a14:m>
                <a:endParaRPr lang="en-US" sz="36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endParaRPr lang="en-US" sz="1300" dirty="0" smtClean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buNone/>
                </a:pPr>
                <a:r>
                  <a:rPr lang="en-US" sz="4000" dirty="0" smtClean="0"/>
                  <a:t>combine into the 	</a:t>
                </a:r>
                <a:r>
                  <a:rPr lang="en-US" sz="4000" b="1" dirty="0" smtClean="0"/>
                  <a:t>Richards equation</a:t>
                </a:r>
                <a:r>
                  <a:rPr lang="en-US" sz="4000" dirty="0" smtClean="0"/>
                  <a:t>:</a:t>
                </a:r>
                <a:endParaRPr lang="en-US" sz="4000" dirty="0" smtClean="0"/>
              </a:p>
              <a:p>
                <a:pPr marL="0" indent="0">
                  <a:buNone/>
                </a:pPr>
                <a:endParaRPr lang="en-US" sz="120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l-GR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US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l-GR" sz="32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cs typeface="Times New Roman" panose="02020603050405020304" pitchFamily="18" charset="0"/>
                        </a:rPr>
                        <m:t>𝜓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f>
                        <m:fPr>
                          <m:ctrlP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l-GR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cs typeface="Times New Roman" panose="02020603050405020304" pitchFamily="18" charset="0"/>
                            </a:rPr>
                            <m:t>𝜓</m:t>
                          </m:r>
                        </m:num>
                        <m:den>
                          <m:r>
                            <a:rPr lang="en-US" sz="32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𝜕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den>
                      </m:f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𝐸𝐿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3200" i="1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 marL="0" indent="0" algn="ctr">
                  <a:buNone/>
                </a:pPr>
                <a:endParaRPr lang="en-US" sz="1300" dirty="0" smtClean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r>
                  <a:rPr lang="en-US" sz="4100" dirty="0" smtClean="0"/>
                  <a:t>This is a diffusion equation, but </a:t>
                </a:r>
                <a:r>
                  <a:rPr lang="en-US" sz="4100" dirty="0" smtClean="0"/>
                  <a:t>non-linear, unlike classical </a:t>
                </a:r>
                <a:r>
                  <a:rPr lang="en-US" sz="4100" dirty="0" smtClean="0"/>
                  <a:t>ones</a:t>
                </a:r>
                <a:endParaRPr lang="en-US" sz="4100" dirty="0" smtClean="0"/>
              </a:p>
              <a:p>
                <a:r>
                  <a:rPr lang="en-US" sz="4100" dirty="0" smtClean="0"/>
                  <a:t>It is set on a graph </a:t>
                </a:r>
                <a:r>
                  <a:rPr lang="en-US" sz="4100" dirty="0" smtClean="0"/>
                  <a:t>(of </a:t>
                </a:r>
                <a:r>
                  <a:rPr lang="en-US" sz="4100" dirty="0" smtClean="0"/>
                  <a:t>a plant), not a classical domain</a:t>
                </a:r>
                <a:endParaRPr lang="en-US" sz="4100" dirty="0"/>
              </a:p>
            </p:txBody>
          </p:sp>
        </mc:Choice>
        <mc:Fallback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667940"/>
              </a:xfrm>
              <a:blipFill rotWithShape="0">
                <a:blip r:embed="rId3"/>
                <a:stretch>
                  <a:fillRect l="-1449" t="-41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52006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mageCreateDate xmlns="6F576F58-7ADC-418A-98AE-0E5ECE73882D" xsi:nil="true"/>
    <PublishingExpirationDate xmlns="http://schemas.microsoft.com/sharepoint/v3" xsi:nil="true"/>
    <PublishingStartDate xmlns="http://schemas.microsoft.com/sharepoint/v3" xsi:nil="true"/>
    <wic_System_Copyright xmlns="http://schemas.microsoft.com/sharepoint/v3/fields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Image" ma:contentTypeID="0x0101009148F5A04DDD49CBA7127AADA5FB792B00AADE34325A8B49CDA8BB4DB53328F21400043DD985A8CE994697DF5A209B7BDA07" ma:contentTypeVersion="1" ma:contentTypeDescription="Upload an image." ma:contentTypeScope="" ma:versionID="be5cf77305d0fe257e6295a0b7910c94">
  <xsd:schema xmlns:xsd="http://www.w3.org/2001/XMLSchema" xmlns:xs="http://www.w3.org/2001/XMLSchema" xmlns:p="http://schemas.microsoft.com/office/2006/metadata/properties" xmlns:ns1="http://schemas.microsoft.com/sharepoint/v3" xmlns:ns2="6F576F58-7ADC-418A-98AE-0E5ECE73882D" xmlns:ns3="http://schemas.microsoft.com/sharepoint/v3/fields" targetNamespace="http://schemas.microsoft.com/office/2006/metadata/properties" ma:root="true" ma:fieldsID="7b207a530be8b5d2e35cc5189c9508d1" ns1:_="" ns2:_="" ns3:_="">
    <xsd:import namespace="http://schemas.microsoft.com/sharepoint/v3"/>
    <xsd:import namespace="6F576F58-7ADC-418A-98AE-0E5ECE73882D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1:FileRef" minOccurs="0"/>
                <xsd:element ref="ns1:File_x0020_Type" minOccurs="0"/>
                <xsd:element ref="ns1:HTML_x0020_File_x0020_Type" minOccurs="0"/>
                <xsd:element ref="ns1:FSObjType" minOccurs="0"/>
                <xsd:element ref="ns2:ThumbnailExists" minOccurs="0"/>
                <xsd:element ref="ns2:PreviewExists" minOccurs="0"/>
                <xsd:element ref="ns2:ImageWidth" minOccurs="0"/>
                <xsd:element ref="ns2:ImageHeight" minOccurs="0"/>
                <xsd:element ref="ns2:ImageCreateDate" minOccurs="0"/>
                <xsd:element ref="ns3:wic_System_Copyright" minOccurs="0"/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FileRef" ma:index="8" nillable="true" ma:displayName="URL Path" ma:hidden="true" ma:list="Docs" ma:internalName="FileRef" ma:readOnly="true" ma:showField="FullUrl">
      <xsd:simpleType>
        <xsd:restriction base="dms:Lookup"/>
      </xsd:simpleType>
    </xsd:element>
    <xsd:element name="File_x0020_Type" ma:index="9" nillable="true" ma:displayName="File Type" ma:hidden="true" ma:internalName="File_x0020_Type" ma:readOnly="true">
      <xsd:simpleType>
        <xsd:restriction base="dms:Text"/>
      </xsd:simpleType>
    </xsd:element>
    <xsd:element name="HTML_x0020_File_x0020_Type" ma:index="10" nillable="true" ma:displayName="HTML File Type" ma:hidden="true" ma:internalName="HTML_x0020_File_x0020_Type" ma:readOnly="true">
      <xsd:simpleType>
        <xsd:restriction base="dms:Text"/>
      </xsd:simpleType>
    </xsd:element>
    <xsd:element name="FSObjType" ma:index="11" nillable="true" ma:displayName="Item Type" ma:hidden="true" ma:list="Docs" ma:internalName="FSObjType" ma:readOnly="true" ma:showField="FSType">
      <xsd:simpleType>
        <xsd:restriction base="dms:Lookup"/>
      </xsd:simpleType>
    </xsd:element>
    <xsd:element name="PublishingStartDate" ma:index="27" nillable="true" ma:displayName="Scheduling Start Date" ma:internalName="PublishingStartDate">
      <xsd:simpleType>
        <xsd:restriction base="dms:Unknown"/>
      </xsd:simpleType>
    </xsd:element>
    <xsd:element name="PublishingExpirationDate" ma:index="28" nillable="true" ma:displayName="Scheduling End Date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576F58-7ADC-418A-98AE-0E5ECE73882D" elementFormDefault="qualified">
    <xsd:import namespace="http://schemas.microsoft.com/office/2006/documentManagement/types"/>
    <xsd:import namespace="http://schemas.microsoft.com/office/infopath/2007/PartnerControls"/>
    <xsd:element name="ThumbnailExists" ma:index="18" nillable="true" ma:displayName="Thumbnail Exists" ma:default="FALSE" ma:hidden="true" ma:internalName="ThumbnailExists" ma:readOnly="true">
      <xsd:simpleType>
        <xsd:restriction base="dms:Boolean"/>
      </xsd:simpleType>
    </xsd:element>
    <xsd:element name="PreviewExists" ma:index="19" nillable="true" ma:displayName="Preview Exists" ma:default="FALSE" ma:hidden="true" ma:internalName="PreviewExists" ma:readOnly="true">
      <xsd:simpleType>
        <xsd:restriction base="dms:Boolean"/>
      </xsd:simpleType>
    </xsd:element>
    <xsd:element name="ImageWidth" ma:index="20" nillable="true" ma:displayName="Width" ma:internalName="ImageWidth" ma:readOnly="true">
      <xsd:simpleType>
        <xsd:restriction base="dms:Unknown"/>
      </xsd:simpleType>
    </xsd:element>
    <xsd:element name="ImageHeight" ma:index="22" nillable="true" ma:displayName="Height" ma:internalName="ImageHeight" ma:readOnly="true">
      <xsd:simpleType>
        <xsd:restriction base="dms:Unknown"/>
      </xsd:simpleType>
    </xsd:element>
    <xsd:element name="ImageCreateDate" ma:index="25" nillable="true" ma:displayName="Date Picture Taken" ma:format="DateTime" ma:hidden="true" ma:internalName="ImageCreateDat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wic_System_Copyright" ma:index="26" nillable="true" ma:displayName="Copyright" ma:internalName="wic_System_Copyright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24" ma:displayName="Author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 ma:index="23" ma:displayName="Comments"/>
        <xsd:element name="keywords" minOccurs="0" maxOccurs="1" type="xsd:string" ma:index="14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224D57F4-2694-49EC-AB1D-588CD068BA25}"/>
</file>

<file path=customXml/itemProps2.xml><?xml version="1.0" encoding="utf-8"?>
<ds:datastoreItem xmlns:ds="http://schemas.openxmlformats.org/officeDocument/2006/customXml" ds:itemID="{5149B285-5306-423B-B073-5E134939FEA0}"/>
</file>

<file path=customXml/itemProps3.xml><?xml version="1.0" encoding="utf-8"?>
<ds:datastoreItem xmlns:ds="http://schemas.openxmlformats.org/officeDocument/2006/customXml" ds:itemID="{16A515AA-6934-4534-8257-EA2B8B2A3897}"/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112</Words>
  <Application>Microsoft Office PowerPoint</Application>
  <PresentationFormat>Widescreen</PresentationFormat>
  <Paragraphs>51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Cooper Black</vt:lpstr>
      <vt:lpstr>Impact</vt:lpstr>
      <vt:lpstr>Times New Roman</vt:lpstr>
      <vt:lpstr>Office Theme</vt:lpstr>
      <vt:lpstr>Modeling Water Flow in Plants</vt:lpstr>
      <vt:lpstr>Plant Hydraulics</vt:lpstr>
      <vt:lpstr>Electric Circuit Analogy</vt:lpstr>
      <vt:lpstr>Vulnerability Curves</vt:lpstr>
      <vt:lpstr>Assembling the model</vt:lpstr>
      <vt:lpstr>Richards equation</vt:lpstr>
    </vt:vector>
  </TitlesOfParts>
  <Company>University of Houston Downtown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Koshkin, Sergiy</dc:creator>
  <cp:keywords/>
  <dc:description/>
  <cp:lastModifiedBy>Koshkin, Sergiy</cp:lastModifiedBy>
  <cp:revision>28</cp:revision>
  <dcterms:created xsi:type="dcterms:W3CDTF">2017-06-12T18:04:38Z</dcterms:created>
  <dcterms:modified xsi:type="dcterms:W3CDTF">2017-06-16T00:29:05Z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0x0101009148F5A04DDD49CBA7127AADA5FB792B00AADE34325A8B49CDA8BB4DB53328F21400043DD985A8CE994697DF5A209B7BDA07</vt:lpwstr>
  </property>
</Properties>
</file>