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2" r:id="rId6"/>
    <p:sldId id="265" r:id="rId7"/>
    <p:sldId id="266" r:id="rId8"/>
    <p:sldId id="271" r:id="rId9"/>
    <p:sldId id="272" r:id="rId10"/>
    <p:sldId id="268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59" autoAdjust="0"/>
  </p:normalViewPr>
  <p:slideViewPr>
    <p:cSldViewPr>
      <p:cViewPr varScale="1">
        <p:scale>
          <a:sx n="44" d="100"/>
          <a:sy n="44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0CC6E-DE2D-41B8-AFDD-950DFBD0D227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7961-85C0-4478-BB97-23E979D47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 biologically available  energy in the biosphere is derived from the conversion of sunlight into energy-rich carbon compounds.</a:t>
            </a:r>
          </a:p>
          <a:p>
            <a:r>
              <a:rPr lang="en-US" baseline="0" dirty="0" smtClean="0"/>
              <a:t>Photosynthesis produces oxygen, which is released into the atmosphere.</a:t>
            </a:r>
          </a:p>
          <a:p>
            <a:r>
              <a:rPr lang="en-US" baseline="0" dirty="0" smtClean="0"/>
              <a:t>Photosynthesis removes CO</a:t>
            </a:r>
            <a:r>
              <a:rPr lang="en-US" baseline="-25000" dirty="0" smtClean="0"/>
              <a:t>2</a:t>
            </a:r>
            <a:r>
              <a:rPr lang="en-US" baseline="0" dirty="0" smtClean="0"/>
              <a:t> from the atmosphere and reduces it into sugars, which are used as the building blocks for plant growth and energy for metabolism</a:t>
            </a:r>
          </a:p>
          <a:p>
            <a:r>
              <a:rPr lang="en-US" baseline="0" dirty="0" smtClean="0"/>
              <a:t>Photosynthesis occurs in chloroplasts, but where are chloroplasts located in the plant?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7961-85C0-4478-BB97-23E979D47C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9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cross section of a leaf</a:t>
            </a:r>
          </a:p>
          <a:p>
            <a:r>
              <a:rPr lang="en-US" dirty="0" smtClean="0"/>
              <a:t>Chloroplasts</a:t>
            </a:r>
            <a:r>
              <a:rPr lang="en-US" baseline="0" dirty="0" smtClean="0"/>
              <a:t> are concentrated in the top layer of the leaf called the palisade parenchyma, but they occur throughout the parenchyma.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that CO</a:t>
            </a:r>
            <a:r>
              <a:rPr lang="en-US" baseline="-25000" dirty="0" smtClean="0"/>
              <a:t>2</a:t>
            </a:r>
            <a:r>
              <a:rPr lang="en-US" baseline="0" dirty="0" smtClean="0"/>
              <a:t> is fixed into organic molecules as part of photosynthesis.</a:t>
            </a:r>
          </a:p>
          <a:p>
            <a:r>
              <a:rPr lang="en-US" baseline="0" dirty="0" smtClean="0"/>
              <a:t>How does CO</a:t>
            </a:r>
            <a:r>
              <a:rPr lang="en-US" baseline="-25000" dirty="0" smtClean="0"/>
              <a:t>2</a:t>
            </a:r>
            <a:r>
              <a:rPr lang="en-US" baseline="0" dirty="0" smtClean="0"/>
              <a:t> get to the chloroplasts?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baseline="0" dirty="0" smtClean="0"/>
              <a:t> diffuses into the leaf via stomata, which are pore-like structures in the epidermal layer of leaves.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then moves through intercellular airspaces to cells containing chloroplasts.</a:t>
            </a:r>
            <a:endParaRPr lang="en-US" baseline="-250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B2CCE-AA4F-4AA6-BEB7-F0855F072E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9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Here, now, is the link between photosynthesis and water transport.</a:t>
            </a:r>
          </a:p>
          <a:p>
            <a:r>
              <a:rPr lang="en-US" dirty="0" smtClean="0"/>
              <a:t>As plants open stomata to allow carbon dioxide uptake water vapor from inside the leaf diffuses out.</a:t>
            </a:r>
          </a:p>
          <a:p>
            <a:r>
              <a:rPr lang="en-US" dirty="0" smtClean="0"/>
              <a:t>Water loss from leaves is an inevitable consequence of carbon dioxide uptake.  It can’t be avoided.</a:t>
            </a:r>
          </a:p>
          <a:p>
            <a:r>
              <a:rPr lang="en-US" dirty="0" smtClean="0"/>
              <a:t>How is water supplied to the leaf?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fld id="{DD45CBD5-29FA-474E-913E-D2A985CF45C9}" type="slidenum">
              <a:rPr lang="en-US" sz="1200" b="0" smtClean="0"/>
              <a:pPr eaLnBrk="1" hangingPunct="1">
                <a:lnSpc>
                  <a:spcPct val="100000"/>
                </a:lnSpc>
                <a:buClrTx/>
                <a:buSzTx/>
              </a:pPr>
              <a:t>4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155860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BEB24-29B7-44CE-9D2D-F5A8C9CCD6B4}" type="slidenum">
              <a:rPr lang="en-AU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3263"/>
            <a:ext cx="4595813" cy="3446462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Slide 22: SEM pit membrane pic</a:t>
            </a:r>
            <a:endParaRPr lang="en-AU" dirty="0"/>
          </a:p>
          <a:p>
            <a:endParaRPr lang="en-AU" dirty="0"/>
          </a:p>
          <a:p>
            <a:r>
              <a:rPr lang="en-AU" dirty="0"/>
              <a:t>Pits are gaps in the </a:t>
            </a:r>
            <a:r>
              <a:rPr lang="en-AU" dirty="0" err="1"/>
              <a:t>lignifed</a:t>
            </a:r>
            <a:r>
              <a:rPr lang="en-AU" dirty="0"/>
              <a:t> secondary cell walls through which vessels are connected to one another. </a:t>
            </a:r>
          </a:p>
          <a:p>
            <a:endParaRPr lang="en-AU" dirty="0"/>
          </a:p>
          <a:p>
            <a:r>
              <a:rPr lang="en-AU" dirty="0"/>
              <a:t>This is a SEM of two vessels running side by side in a bottle tree.</a:t>
            </a:r>
          </a:p>
          <a:p>
            <a:endParaRPr lang="en-AU" dirty="0"/>
          </a:p>
          <a:p>
            <a:r>
              <a:rPr lang="en-AU" dirty="0"/>
              <a:t>For water to move from vessel to the next it must go through the pit membranes - which you can see in the centre of the pit cavity.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949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57A2D-E844-4FE3-8763-ECF2CB9387AB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10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a critical negative pressure, </a:t>
            </a:r>
            <a:r>
              <a:rPr lang="en-US" b="1" baseline="0" dirty="0" smtClean="0"/>
              <a:t>air</a:t>
            </a:r>
            <a:r>
              <a:rPr lang="en-US" baseline="0" dirty="0" smtClean="0"/>
              <a:t> can be sucked into vessels which blocks them to further water transport.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7961-85C0-4478-BB97-23E979D47C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Here you can see air bubbles that have formed in the xylem.</a:t>
            </a:r>
          </a:p>
          <a:p>
            <a:pPr eaLnBrk="1" hangingPunct="1"/>
            <a:r>
              <a:rPr lang="en-US" baseline="0" dirty="0" smtClean="0"/>
              <a:t>As more vessels in a stem become filled with air, the stems ability to transport water is compromised.</a:t>
            </a:r>
          </a:p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negative pressure that causes complete xylem failure differs dramatically between different species of plants.</a:t>
            </a:r>
          </a:p>
          <a:p>
            <a:pPr eaLnBrk="1" hangingPunct="1"/>
            <a:r>
              <a:rPr lang="en-US" baseline="0" dirty="0" smtClean="0"/>
              <a:t>In other words, some plant species can maintain function through extreme dehydration but other cannot.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B64A5-E018-4FAD-A9FB-78ED65A6DDF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6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3C9B64A5-E018-4FAD-A9FB-78ED65A6DDF1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4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1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3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8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5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DBCC-879E-4B1C-9E72-C60B2BFA8BC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5125-E84E-4E68-866A-1E923ADC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487" y="1524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/>
              <a:t>Modeling Whole Plant Water Transport:  Introduction to Plant Hydraulics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491" y="4800600"/>
            <a:ext cx="7677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Michael Tobin</a:t>
            </a:r>
          </a:p>
          <a:p>
            <a:r>
              <a:rPr lang="en-US" sz="3600" dirty="0" smtClean="0"/>
              <a:t>Natural Sciences Department</a:t>
            </a:r>
          </a:p>
          <a:p>
            <a:r>
              <a:rPr lang="en-US" sz="3600" dirty="0" smtClean="0"/>
              <a:t>University of Houston-Downtown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466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b="53654"/>
          <a:stretch/>
        </p:blipFill>
        <p:spPr bwMode="auto">
          <a:xfrm>
            <a:off x="1524000" y="1143000"/>
            <a:ext cx="6172200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152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Air seeding hypothesis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3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mbolised vessels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"/>
            <a:ext cx="510036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9742" y="4572000"/>
            <a:ext cx="28781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buClr>
                <a:srgbClr val="C0504D"/>
              </a:buClr>
              <a:buSzPct val="150000"/>
            </a:pPr>
            <a:r>
              <a:rPr lang="en-US" sz="1800" dirty="0">
                <a:solidFill>
                  <a:prstClr val="black"/>
                </a:solidFill>
              </a:rPr>
              <a:t>Photo:  A.L.  Jacobsen</a:t>
            </a:r>
          </a:p>
        </p:txBody>
      </p:sp>
      <p:pic>
        <p:nvPicPr>
          <p:cNvPr id="7" name="Picture 2" descr="figure_30_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7"/>
          <a:stretch/>
        </p:blipFill>
        <p:spPr bwMode="auto">
          <a:xfrm>
            <a:off x="5252766" y="228600"/>
            <a:ext cx="3741738" cy="610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105400"/>
            <a:ext cx="4134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Air emboli will reduce conductance (transport efficiency)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35639"/>
              </p:ext>
            </p:extLst>
          </p:nvPr>
        </p:nvGraphicFramePr>
        <p:xfrm>
          <a:off x="3238441" y="139895"/>
          <a:ext cx="4991159" cy="657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PW 11.0 Graph" r:id="rId4" imgW="4479120" imgH="5902560" progId="SigmaPlotGraphicObject.10">
                  <p:embed/>
                </p:oleObj>
              </mc:Choice>
              <mc:Fallback>
                <p:oleObj name="SPW 11.0 Graph" r:id="rId4" imgW="4479120" imgH="590256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441" y="139895"/>
                        <a:ext cx="4991159" cy="6578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7390" y="39200"/>
            <a:ext cx="2995589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50000"/>
            </a:pPr>
            <a:r>
              <a:rPr lang="en-US" b="1" i="1" dirty="0" err="1" smtClean="0">
                <a:solidFill>
                  <a:srgbClr val="000000"/>
                </a:solidFill>
              </a:rPr>
              <a:t>Ceanothus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leucodermis</a:t>
            </a:r>
            <a:endParaRPr lang="en-US" b="1" i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465260"/>
              </p:ext>
            </p:extLst>
          </p:nvPr>
        </p:nvGraphicFramePr>
        <p:xfrm>
          <a:off x="4082605" y="2276850"/>
          <a:ext cx="172085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SPW 11.0 Graph" r:id="rId6" imgW="1495080" imgH="635760" progId="SigmaPlotGraphicObject.10">
                  <p:embed/>
                </p:oleObj>
              </mc:Choice>
              <mc:Fallback>
                <p:oleObj name="SPW 11.0 Graph" r:id="rId6" imgW="1495080" imgH="63576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231"/>
                      <a:stretch>
                        <a:fillRect/>
                      </a:stretch>
                    </p:blipFill>
                    <p:spPr bwMode="auto">
                      <a:xfrm>
                        <a:off x="4082605" y="2276850"/>
                        <a:ext cx="172085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76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Vulnerability Curves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9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0" y="2463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147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80046" cy="499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Photosynthesis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43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mellia Leaf, Cross Se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3"/>
          <a:stretch/>
        </p:blipFill>
        <p:spPr bwMode="auto">
          <a:xfrm>
            <a:off x="528145" y="472981"/>
            <a:ext cx="8087710" cy="533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93" y="6410482"/>
            <a:ext cx="2791149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Science photo library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96359" y="206103"/>
            <a:ext cx="236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Palisade parenchyma</a:t>
            </a:r>
            <a:endParaRPr lang="en-US" sz="2400" dirty="0"/>
          </a:p>
        </p:txBody>
      </p:sp>
      <p:cxnSp>
        <p:nvCxnSpPr>
          <p:cNvPr id="6" name="Straight Connector 5"/>
          <p:cNvCxnSpPr>
            <a:stCxn id="13" idx="2"/>
          </p:cNvCxnSpPr>
          <p:nvPr/>
        </p:nvCxnSpPr>
        <p:spPr bwMode="auto">
          <a:xfrm flipH="1">
            <a:off x="6400800" y="1367493"/>
            <a:ext cx="1108842" cy="1960673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429000" y="998160"/>
            <a:ext cx="0" cy="1317179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064470" y="167164"/>
            <a:ext cx="289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Vascular bundle (vein, xylem &amp; phloem)</a:t>
            </a:r>
            <a:endParaRPr lang="en-US" sz="2400" dirty="0"/>
          </a:p>
        </p:txBody>
      </p:sp>
      <p:cxnSp>
        <p:nvCxnSpPr>
          <p:cNvPr id="16" name="Straight Connector 15"/>
          <p:cNvCxnSpPr>
            <a:stCxn id="17" idx="0"/>
          </p:cNvCxnSpPr>
          <p:nvPr/>
        </p:nvCxnSpPr>
        <p:spPr bwMode="auto">
          <a:xfrm flipV="1">
            <a:off x="2396359" y="5429469"/>
            <a:ext cx="0" cy="353236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51187" y="5782705"/>
            <a:ext cx="289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Stomate</a:t>
            </a:r>
            <a:endParaRPr lang="en-US" sz="2400" dirty="0"/>
          </a:p>
        </p:txBody>
      </p:sp>
      <p:cxnSp>
        <p:nvCxnSpPr>
          <p:cNvPr id="21" name="Straight Connector 20"/>
          <p:cNvCxnSpPr>
            <a:stCxn id="22" idx="0"/>
          </p:cNvCxnSpPr>
          <p:nvPr/>
        </p:nvCxnSpPr>
        <p:spPr bwMode="auto">
          <a:xfrm flipH="1" flipV="1">
            <a:off x="3736429" y="4788033"/>
            <a:ext cx="3026978" cy="1020072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318235" y="5808105"/>
            <a:ext cx="289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Intercellular air spaces</a:t>
            </a:r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H="1" flipV="1">
            <a:off x="4997669" y="4788032"/>
            <a:ext cx="1765738" cy="1016603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60453" y="167164"/>
            <a:ext cx="236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Spongy parenchyma</a:t>
            </a:r>
            <a:endParaRPr lang="en-US" sz="2400" dirty="0"/>
          </a:p>
        </p:txBody>
      </p:sp>
      <p:cxnSp>
        <p:nvCxnSpPr>
          <p:cNvPr id="34" name="Straight Connector 33"/>
          <p:cNvCxnSpPr>
            <a:stCxn id="33" idx="2"/>
          </p:cNvCxnSpPr>
          <p:nvPr/>
        </p:nvCxnSpPr>
        <p:spPr bwMode="auto">
          <a:xfrm>
            <a:off x="1442867" y="998161"/>
            <a:ext cx="0" cy="3283306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2" idx="0"/>
          </p:cNvCxnSpPr>
          <p:nvPr/>
        </p:nvCxnSpPr>
        <p:spPr bwMode="auto">
          <a:xfrm flipH="1" flipV="1">
            <a:off x="5849007" y="4281467"/>
            <a:ext cx="914400" cy="1526638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423979" y="167163"/>
            <a:ext cx="236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Upper</a:t>
            </a:r>
          </a:p>
          <a:p>
            <a:pPr algn="ctr"/>
            <a:r>
              <a:rPr lang="en-US" sz="2400" dirty="0" smtClean="0"/>
              <a:t>epidermis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606393" y="998159"/>
            <a:ext cx="0" cy="658589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124200" y="5756876"/>
            <a:ext cx="236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Lower</a:t>
            </a:r>
          </a:p>
          <a:p>
            <a:pPr algn="ctr"/>
            <a:r>
              <a:rPr lang="en-US" sz="2400" dirty="0" smtClean="0"/>
              <a:t>epidermis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267200" y="5451399"/>
            <a:ext cx="0" cy="353236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33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2657" y="-793"/>
            <a:ext cx="842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</a:pPr>
            <a:r>
              <a:rPr lang="en-US" sz="3600" b="0" dirty="0" smtClean="0">
                <a:latin typeface="+mn-lt"/>
              </a:rPr>
              <a:t>Linking photosynthesis </a:t>
            </a:r>
            <a:r>
              <a:rPr lang="en-US" sz="3600" b="0" dirty="0">
                <a:latin typeface="+mn-lt"/>
              </a:rPr>
              <a:t>and water transport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4" y="624174"/>
            <a:ext cx="5105399" cy="629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701143" y="6096000"/>
            <a:ext cx="10668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6" idx="3"/>
          </p:cNvCxnSpPr>
          <p:nvPr/>
        </p:nvCxnSpPr>
        <p:spPr>
          <a:xfrm flipV="1">
            <a:off x="2486950" y="6400800"/>
            <a:ext cx="1214193" cy="12413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" y="6120825"/>
            <a:ext cx="23345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transpiration</a:t>
            </a:r>
          </a:p>
        </p:txBody>
      </p:sp>
    </p:spTree>
    <p:extLst>
      <p:ext uri="{BB962C8B-B14F-4D97-AF65-F5344CB8AC3E}">
        <p14:creationId xmlns:p14="http://schemas.microsoft.com/office/powerpoint/2010/main" val="2923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15000" cy="60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730" y="101025"/>
            <a:ext cx="908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Cohesion-Tension Theory of Water Transport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33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binm\SkyDrive\Plant Biology Biol3130 - Lab\Plant images\Plant Biology Anna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b="3313"/>
          <a:stretch/>
        </p:blipFill>
        <p:spPr bwMode="auto">
          <a:xfrm>
            <a:off x="0" y="228601"/>
            <a:ext cx="72390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ART-JPEG\CH23\figure 23-14.jpg"/>
          <p:cNvPicPr>
            <a:picLocks noChangeAspect="1" noChangeArrowheads="1"/>
          </p:cNvPicPr>
          <p:nvPr/>
        </p:nvPicPr>
        <p:blipFill rotWithShape="1">
          <a:blip r:embed="rId3" cstate="print"/>
          <a:srcRect l="6857" b="6322"/>
          <a:stretch/>
        </p:blipFill>
        <p:spPr bwMode="auto">
          <a:xfrm>
            <a:off x="5105400" y="152400"/>
            <a:ext cx="3968193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7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A1A-4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7219" name="Line 3"/>
          <p:cNvSpPr>
            <a:spLocks noChangeShapeType="1"/>
          </p:cNvSpPr>
          <p:nvPr/>
        </p:nvSpPr>
        <p:spPr bwMode="auto">
          <a:xfrm flipH="1" flipV="1">
            <a:off x="3295650" y="3867150"/>
            <a:ext cx="419100" cy="5905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717925" y="432593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b="1">
                <a:solidFill>
                  <a:prstClr val="white"/>
                </a:solidFill>
              </a:rPr>
              <a:t>pit</a:t>
            </a:r>
          </a:p>
        </p:txBody>
      </p:sp>
    </p:spTree>
    <p:extLst>
      <p:ext uri="{BB962C8B-B14F-4D97-AF65-F5344CB8AC3E}">
        <p14:creationId xmlns:p14="http://schemas.microsoft.com/office/powerpoint/2010/main" val="18094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715000" cy="60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730" y="101025"/>
            <a:ext cx="908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Cohesion-Tension Theory of Water Transport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030" y="2514600"/>
            <a:ext cx="3276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What happens when the soil begins to dry out?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30_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6"/>
          <a:stretch/>
        </p:blipFill>
        <p:spPr bwMode="auto">
          <a:xfrm>
            <a:off x="4796017" y="117928"/>
            <a:ext cx="4369754" cy="648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BA1A-1L"/>
          <p:cNvPicPr>
            <a:picLocks noChangeAspect="1" noChangeArrowheads="1"/>
          </p:cNvPicPr>
          <p:nvPr/>
        </p:nvPicPr>
        <p:blipFill rotWithShape="1">
          <a:blip r:embed="rId4" cstate="print"/>
          <a:srcRect l="-1" t="9703" r="-3686"/>
          <a:stretch/>
        </p:blipFill>
        <p:spPr bwMode="auto">
          <a:xfrm rot="17153051">
            <a:off x="7872" y="1923746"/>
            <a:ext cx="5392187" cy="35219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" y="152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Air seeding hypothesis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6F576F58-7ADC-418A-98AE-0E5ECE73882D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43DD985A8CE994697DF5A209B7BDA07" ma:contentTypeVersion="1" ma:contentTypeDescription="Upload an image." ma:contentTypeScope="" ma:versionID="be5cf77305d0fe257e6295a0b7910c94">
  <xsd:schema xmlns:xsd="http://www.w3.org/2001/XMLSchema" xmlns:xs="http://www.w3.org/2001/XMLSchema" xmlns:p="http://schemas.microsoft.com/office/2006/metadata/properties" xmlns:ns1="http://schemas.microsoft.com/sharepoint/v3" xmlns:ns2="6F576F58-7ADC-418A-98AE-0E5ECE73882D" xmlns:ns3="http://schemas.microsoft.com/sharepoint/v3/fields" targetNamespace="http://schemas.microsoft.com/office/2006/metadata/properties" ma:root="true" ma:fieldsID="7b207a530be8b5d2e35cc5189c9508d1" ns1:_="" ns2:_="" ns3:_="">
    <xsd:import namespace="http://schemas.microsoft.com/sharepoint/v3"/>
    <xsd:import namespace="6F576F58-7ADC-418A-98AE-0E5ECE73882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internalName="PublishingStartDate">
      <xsd:simpleType>
        <xsd:restriction base="dms:Unknown"/>
      </xsd:simpleType>
    </xsd:element>
    <xsd:element name="PublishingExpirationDate" ma:index="2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76F58-7ADC-418A-98AE-0E5ECE73882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8448EA-8A06-4007-973C-E6570D9F2094}"/>
</file>

<file path=customXml/itemProps2.xml><?xml version="1.0" encoding="utf-8"?>
<ds:datastoreItem xmlns:ds="http://schemas.openxmlformats.org/officeDocument/2006/customXml" ds:itemID="{929846B7-EC7A-4D16-9842-3B69FB63CFF0}"/>
</file>

<file path=customXml/itemProps3.xml><?xml version="1.0" encoding="utf-8"?>
<ds:datastoreItem xmlns:ds="http://schemas.openxmlformats.org/officeDocument/2006/customXml" ds:itemID="{4933C555-4B39-4521-BF5F-6852059598C9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471</Words>
  <Application>Microsoft Office PowerPoint</Application>
  <PresentationFormat>On-screen Show (4:3)</PresentationFormat>
  <Paragraphs>64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SPW 11.0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Houston-Downtown</dc:creator>
  <cp:keywords/>
  <dc:description/>
  <cp:lastModifiedBy>Koshkin, Sergiy</cp:lastModifiedBy>
  <cp:revision>11</cp:revision>
  <dcterms:created xsi:type="dcterms:W3CDTF">2017-06-16T02:50:16Z</dcterms:created>
  <dcterms:modified xsi:type="dcterms:W3CDTF">2017-09-07T02:37:09Z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0x0101009148F5A04DDD49CBA7127AADA5FB792B00AADE34325A8B49CDA8BB4DB53328F21400043DD985A8CE994697DF5A209B7BDA07</vt:lpwstr>
  </property>
</Properties>
</file>