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7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2"/>
  </p:handoutMasterIdLst>
  <p:sldIdLst>
    <p:sldId id="256" r:id="rId2"/>
    <p:sldId id="326" r:id="rId3"/>
    <p:sldId id="307" r:id="rId4"/>
    <p:sldId id="310" r:id="rId5"/>
    <p:sldId id="311" r:id="rId6"/>
    <p:sldId id="312" r:id="rId7"/>
    <p:sldId id="313" r:id="rId8"/>
    <p:sldId id="309" r:id="rId9"/>
    <p:sldId id="314" r:id="rId10"/>
    <p:sldId id="316" r:id="rId11"/>
    <p:sldId id="317" r:id="rId12"/>
    <p:sldId id="318" r:id="rId13"/>
    <p:sldId id="319" r:id="rId14"/>
    <p:sldId id="322" r:id="rId15"/>
    <p:sldId id="324" r:id="rId16"/>
    <p:sldId id="325" r:id="rId17"/>
    <p:sldId id="304" r:id="rId18"/>
    <p:sldId id="305" r:id="rId19"/>
    <p:sldId id="306" r:id="rId20"/>
    <p:sldId id="290" r:id="rId21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Faculty/Staff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Multiple times per day</c:v>
                </c:pt>
                <c:pt idx="1">
                  <c:v>A few times per week</c:v>
                </c:pt>
                <c:pt idx="2">
                  <c:v>Once per day</c:v>
                </c:pt>
                <c:pt idx="3">
                  <c:v>Once per week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0.71</c:v>
                </c:pt>
                <c:pt idx="1">
                  <c:v>0.08</c:v>
                </c:pt>
                <c:pt idx="2">
                  <c:v>0.12</c:v>
                </c:pt>
                <c:pt idx="3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Multiple times per day</c:v>
                </c:pt>
                <c:pt idx="1">
                  <c:v>A few times per week</c:v>
                </c:pt>
                <c:pt idx="2">
                  <c:v>Once per day</c:v>
                </c:pt>
                <c:pt idx="3">
                  <c:v>Once per week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0.35</c:v>
                </c:pt>
                <c:pt idx="1">
                  <c:v>0.28000000000000003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092800"/>
        <c:axId val="68485504"/>
      </c:barChart>
      <c:catAx>
        <c:axId val="64092800"/>
        <c:scaling>
          <c:orientation val="minMax"/>
        </c:scaling>
        <c:delete val="0"/>
        <c:axPos val="l"/>
        <c:majorTickMark val="out"/>
        <c:minorTickMark val="none"/>
        <c:tickLblPos val="nextTo"/>
        <c:crossAx val="68485504"/>
        <c:crosses val="autoZero"/>
        <c:auto val="1"/>
        <c:lblAlgn val="ctr"/>
        <c:lblOffset val="100"/>
        <c:noMultiLvlLbl val="0"/>
      </c:catAx>
      <c:valAx>
        <c:axId val="684855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4092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Faculty/Staff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Desktop / laptop</c:v>
                </c:pt>
                <c:pt idx="1">
                  <c:v>Smartphone</c:v>
                </c:pt>
                <c:pt idx="2">
                  <c:v>Tablet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0.99</c:v>
                </c:pt>
                <c:pt idx="1">
                  <c:v>0.4</c:v>
                </c:pt>
                <c:pt idx="2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Desktop / laptop</c:v>
                </c:pt>
                <c:pt idx="1">
                  <c:v>Smartphone</c:v>
                </c:pt>
                <c:pt idx="2">
                  <c:v>Tablet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0.98</c:v>
                </c:pt>
                <c:pt idx="1">
                  <c:v>0.67</c:v>
                </c:pt>
                <c:pt idx="2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89536"/>
        <c:axId val="69099520"/>
      </c:barChart>
      <c:catAx>
        <c:axId val="690895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9099520"/>
        <c:crosses val="autoZero"/>
        <c:auto val="1"/>
        <c:lblAlgn val="ctr"/>
        <c:lblOffset val="100"/>
        <c:noMultiLvlLbl val="0"/>
      </c:catAx>
      <c:valAx>
        <c:axId val="690995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90895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Faculty/Staff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On campus</c:v>
                </c:pt>
                <c:pt idx="1">
                  <c:v>Off campus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On campus</c:v>
                </c:pt>
                <c:pt idx="1">
                  <c:v>Off campus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14016"/>
        <c:axId val="68615552"/>
      </c:barChart>
      <c:catAx>
        <c:axId val="686140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8615552"/>
        <c:crosses val="autoZero"/>
        <c:auto val="1"/>
        <c:lblAlgn val="ctr"/>
        <c:lblOffset val="100"/>
        <c:noMultiLvlLbl val="0"/>
      </c:catAx>
      <c:valAx>
        <c:axId val="686155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861401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Faculty/Staff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Facebook</c:v>
                </c:pt>
                <c:pt idx="1">
                  <c:v>Twitter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0.94</c:v>
                </c:pt>
                <c:pt idx="1">
                  <c:v>0.31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Facebook</c:v>
                </c:pt>
                <c:pt idx="1">
                  <c:v>Twitter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0.94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683264"/>
        <c:axId val="68684800"/>
      </c:barChart>
      <c:catAx>
        <c:axId val="68683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8684800"/>
        <c:crosses val="autoZero"/>
        <c:auto val="1"/>
        <c:lblAlgn val="ctr"/>
        <c:lblOffset val="100"/>
        <c:noMultiLvlLbl val="0"/>
      </c:catAx>
      <c:valAx>
        <c:axId val="686848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86832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Faculty/Staff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Current student</c:v>
                </c:pt>
                <c:pt idx="1">
                  <c:v>Prospective student</c:v>
                </c:pt>
                <c:pt idx="2">
                  <c:v>Donor / prospective donor</c:v>
                </c:pt>
                <c:pt idx="3">
                  <c:v>Community member</c:v>
                </c:pt>
                <c:pt idx="4">
                  <c:v>Business community member</c:v>
                </c:pt>
                <c:pt idx="5">
                  <c:v>Non-UHD academic community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0.53</c:v>
                </c:pt>
                <c:pt idx="1">
                  <c:v>0.38</c:v>
                </c:pt>
                <c:pt idx="2">
                  <c:v>0.04</c:v>
                </c:pt>
                <c:pt idx="3">
                  <c:v>0.03</c:v>
                </c:pt>
                <c:pt idx="4">
                  <c:v>0.02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22880"/>
        <c:axId val="64124416"/>
      </c:barChart>
      <c:catAx>
        <c:axId val="641228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4124416"/>
        <c:crosses val="autoZero"/>
        <c:auto val="1"/>
        <c:lblAlgn val="ctr"/>
        <c:lblOffset val="100"/>
        <c:noMultiLvlLbl val="0"/>
      </c:catAx>
      <c:valAx>
        <c:axId val="641244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41228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Faculty/Staff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What's happening</c:v>
                </c:pt>
                <c:pt idx="1">
                  <c:v>Department or faculty contact info</c:v>
                </c:pt>
                <c:pt idx="2">
                  <c:v>Campus information</c:v>
                </c:pt>
                <c:pt idx="3">
                  <c:v>Academic research</c:v>
                </c:pt>
                <c:pt idx="4">
                  <c:v>Academic program info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0.27</c:v>
                </c:pt>
                <c:pt idx="1">
                  <c:v>0.77</c:v>
                </c:pt>
                <c:pt idx="2">
                  <c:v>0.67</c:v>
                </c:pt>
                <c:pt idx="3">
                  <c:v>0.43</c:v>
                </c:pt>
                <c:pt idx="4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What's happening</c:v>
                </c:pt>
                <c:pt idx="1">
                  <c:v>Department or faculty contact info</c:v>
                </c:pt>
                <c:pt idx="2">
                  <c:v>Campus information</c:v>
                </c:pt>
                <c:pt idx="3">
                  <c:v>Academic research</c:v>
                </c:pt>
                <c:pt idx="4">
                  <c:v>Academic program info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0.26</c:v>
                </c:pt>
                <c:pt idx="1">
                  <c:v>0.39</c:v>
                </c:pt>
                <c:pt idx="2">
                  <c:v>0.4</c:v>
                </c:pt>
                <c:pt idx="3">
                  <c:v>0.49</c:v>
                </c:pt>
                <c:pt idx="4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99008"/>
        <c:axId val="64300544"/>
      </c:barChart>
      <c:catAx>
        <c:axId val="642990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/>
            </a:pPr>
            <a:endParaRPr lang="en-US"/>
          </a:p>
        </c:txPr>
        <c:crossAx val="64300544"/>
        <c:crosses val="autoZero"/>
        <c:auto val="1"/>
        <c:lblAlgn val="ctr"/>
        <c:lblOffset val="100"/>
        <c:noMultiLvlLbl val="0"/>
      </c:catAx>
      <c:valAx>
        <c:axId val="643005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642990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Faculty/Staff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0.09</c:v>
                </c:pt>
                <c:pt idx="1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06080"/>
        <c:axId val="69411968"/>
      </c:barChart>
      <c:catAx>
        <c:axId val="694060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9411968"/>
        <c:crosses val="autoZero"/>
        <c:auto val="1"/>
        <c:lblAlgn val="ctr"/>
        <c:lblOffset val="100"/>
        <c:noMultiLvlLbl val="0"/>
      </c:catAx>
      <c:valAx>
        <c:axId val="694119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94060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Faculty/Staff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More frequent updates</c:v>
                </c:pt>
                <c:pt idx="1">
                  <c:v>Improved visual appeal / readability</c:v>
                </c:pt>
                <c:pt idx="2">
                  <c:v>Improved browsability</c:v>
                </c:pt>
                <c:pt idx="3">
                  <c:v>Improved mobile usability</c:v>
                </c:pt>
                <c:pt idx="4">
                  <c:v>Improved ease of navigation / ability to find specific information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0.31</c:v>
                </c:pt>
                <c:pt idx="1">
                  <c:v>0.51</c:v>
                </c:pt>
                <c:pt idx="2">
                  <c:v>0.43</c:v>
                </c:pt>
                <c:pt idx="3">
                  <c:v>0.27</c:v>
                </c:pt>
                <c:pt idx="4">
                  <c:v>0.71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More frequent updates</c:v>
                </c:pt>
                <c:pt idx="1">
                  <c:v>Improved visual appeal / readability</c:v>
                </c:pt>
                <c:pt idx="2">
                  <c:v>Improved browsability</c:v>
                </c:pt>
                <c:pt idx="3">
                  <c:v>Improved mobile usability</c:v>
                </c:pt>
                <c:pt idx="4">
                  <c:v>Improved ease of navigation / ability to find specific information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0.23</c:v>
                </c:pt>
                <c:pt idx="1">
                  <c:v>0.4</c:v>
                </c:pt>
                <c:pt idx="2">
                  <c:v>0.41</c:v>
                </c:pt>
                <c:pt idx="3">
                  <c:v>0.49</c:v>
                </c:pt>
                <c:pt idx="4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67520"/>
        <c:axId val="69514368"/>
      </c:barChart>
      <c:catAx>
        <c:axId val="694675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9514368"/>
        <c:crosses val="autoZero"/>
        <c:auto val="1"/>
        <c:lblAlgn val="ctr"/>
        <c:lblOffset val="100"/>
        <c:noMultiLvlLbl val="0"/>
      </c:catAx>
      <c:valAx>
        <c:axId val="695143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6946752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Faculty/Staff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Content scheduling</c:v>
                </c:pt>
                <c:pt idx="1">
                  <c:v>Implementation of workflows</c:v>
                </c:pt>
                <c:pt idx="2">
                  <c:v>Improved text formatting</c:v>
                </c:pt>
                <c:pt idx="3">
                  <c:v>More authoring training</c:v>
                </c:pt>
                <c:pt idx="4">
                  <c:v>Permissions tiering</c:v>
                </c:pt>
                <c:pt idx="5">
                  <c:v>Easier rich media posting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0.03</c:v>
                </c:pt>
                <c:pt idx="1">
                  <c:v>0.06</c:v>
                </c:pt>
                <c:pt idx="2">
                  <c:v>0.13</c:v>
                </c:pt>
                <c:pt idx="3">
                  <c:v>0.15</c:v>
                </c:pt>
                <c:pt idx="4">
                  <c:v>0.21</c:v>
                </c:pt>
                <c:pt idx="5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447104"/>
        <c:axId val="70448640"/>
      </c:barChart>
      <c:catAx>
        <c:axId val="704471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 sz="16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0448640"/>
        <c:crosses val="autoZero"/>
        <c:auto val="1"/>
        <c:lblAlgn val="ctr"/>
        <c:lblOffset val="100"/>
        <c:noMultiLvlLbl val="0"/>
      </c:catAx>
      <c:valAx>
        <c:axId val="704486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704471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Calibri" pitchFamily="34" charset="0"/>
              <a:cs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A7539-C4BC-47E7-BF5D-079DA2FE15A4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9D71E-F191-4F0E-9F85-E4F0912E3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49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162-38D8-4B82-87FD-4286082B0A5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7A4E-ADD6-4A79-A9CC-82DFCD2BD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162-38D8-4B82-87FD-4286082B0A5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7A4E-ADD6-4A79-A9CC-82DFCD2B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162-38D8-4B82-87FD-4286082B0A5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7A4E-ADD6-4A79-A9CC-82DFCD2B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162-38D8-4B82-87FD-4286082B0A5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7A4E-ADD6-4A79-A9CC-82DFCD2B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162-38D8-4B82-87FD-4286082B0A5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3A7A4E-ADD6-4A79-A9CC-82DFCD2B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162-38D8-4B82-87FD-4286082B0A5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7A4E-ADD6-4A79-A9CC-82DFCD2B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162-38D8-4B82-87FD-4286082B0A5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7A4E-ADD6-4A79-A9CC-82DFCD2B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162-38D8-4B82-87FD-4286082B0A5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7A4E-ADD6-4A79-A9CC-82DFCD2B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162-38D8-4B82-87FD-4286082B0A5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7A4E-ADD6-4A79-A9CC-82DFCD2B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162-38D8-4B82-87FD-4286082B0A5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7A4E-ADD6-4A79-A9CC-82DFCD2B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2162-38D8-4B82-87FD-4286082B0A5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A7A4E-ADD6-4A79-A9CC-82DFCD2B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0A2162-38D8-4B82-87FD-4286082B0A5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3A7A4E-ADD6-4A79-A9CC-82DFCD2BD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57200"/>
            <a:ext cx="8001000" cy="388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9248" r="17367" b="13629"/>
          <a:stretch/>
        </p:blipFill>
        <p:spPr bwMode="auto">
          <a:xfrm>
            <a:off x="708833" y="1295400"/>
            <a:ext cx="2387059" cy="170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0075" y="3430588"/>
            <a:ext cx="8001000" cy="3048000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Advancement &amp; University Relations</a:t>
            </a:r>
          </a:p>
          <a:p>
            <a:endParaRPr lang="en-US" sz="2200" cap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44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Website Redesign Update</a:t>
            </a:r>
          </a:p>
          <a:p>
            <a:r>
              <a:rPr lang="en-US" sz="3700" cap="none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March 4, 2014</a:t>
            </a:r>
            <a:endParaRPr lang="en-US" sz="2500" cap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5180012"/>
            <a:ext cx="853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8413" r="21458" b="3750"/>
          <a:stretch/>
        </p:blipFill>
        <p:spPr>
          <a:xfrm>
            <a:off x="6262366" y="728994"/>
            <a:ext cx="1066800" cy="3424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9" t="11250" r="23542" b="3333"/>
          <a:stretch/>
        </p:blipFill>
        <p:spPr>
          <a:xfrm>
            <a:off x="7329166" y="752475"/>
            <a:ext cx="1243334" cy="3267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9" t="6666" r="23542"/>
          <a:stretch/>
        </p:blipFill>
        <p:spPr>
          <a:xfrm>
            <a:off x="3100429" y="552449"/>
            <a:ext cx="1014371" cy="3714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t="2500" r="7236" b="3990"/>
          <a:stretch/>
        </p:blipFill>
        <p:spPr>
          <a:xfrm>
            <a:off x="4114800" y="914401"/>
            <a:ext cx="2093338" cy="3390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Top Priority Audience</a:t>
            </a:r>
            <a:endParaRPr lang="en-US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370557"/>
              </p:ext>
            </p:extLst>
          </p:nvPr>
        </p:nvGraphicFramePr>
        <p:xfrm>
          <a:off x="457200" y="1600201"/>
          <a:ext cx="82296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1" y="6179638"/>
            <a:ext cx="812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Q: If you had to select a single web audience that you would consider to be your top priority, which would it be? Faculty/Staff N=132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2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 Usage Reasons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300545"/>
              </p:ext>
            </p:extLst>
          </p:nvPr>
        </p:nvGraphicFramePr>
        <p:xfrm>
          <a:off x="457200" y="1600201"/>
          <a:ext cx="82296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1" y="6179638"/>
            <a:ext cx="710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Q: For which reasons have you visited </a:t>
            </a:r>
            <a:r>
              <a:rPr lang="en-US" sz="1200" dirty="0" err="1" smtClean="0"/>
              <a:t>uhd.edu</a:t>
            </a:r>
            <a:r>
              <a:rPr lang="en-US" sz="1200" dirty="0" smtClean="0"/>
              <a:t> in the past month? Student N=166, Faculty/Staff N=136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Was your most recent visit successful?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458926"/>
              </p:ext>
            </p:extLst>
          </p:nvPr>
        </p:nvGraphicFramePr>
        <p:xfrm>
          <a:off x="457200" y="1600201"/>
          <a:ext cx="82296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1" y="6179638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Q: Would you consider your most recent visit to </a:t>
            </a:r>
            <a:r>
              <a:rPr lang="en-US" sz="1200" dirty="0" err="1" smtClean="0"/>
              <a:t>uhd.edu</a:t>
            </a:r>
            <a:r>
              <a:rPr lang="en-US" sz="1200" dirty="0" smtClean="0"/>
              <a:t> to be “successful”? In other words, were you able to find the information you were looking for? Student N=177, Faculty/Staff N=150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5224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Top Areas of Improvement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728915"/>
              </p:ext>
            </p:extLst>
          </p:nvPr>
        </p:nvGraphicFramePr>
        <p:xfrm>
          <a:off x="457200" y="1600201"/>
          <a:ext cx="82296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1" y="6179638"/>
            <a:ext cx="710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Q: Which of the following aspects of </a:t>
            </a:r>
            <a:r>
              <a:rPr lang="en-US" sz="1200" dirty="0" err="1" smtClean="0"/>
              <a:t>uhd.edu</a:t>
            </a:r>
            <a:r>
              <a:rPr lang="en-US" sz="1200" dirty="0" smtClean="0"/>
              <a:t> would you most like to see improved? Please select your top 3 priorities. Student N=173, Faculty/Staff N=150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3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Relaunch</a:t>
            </a:r>
            <a:r>
              <a:rPr lang="en-US" dirty="0" smtClean="0">
                <a:solidFill>
                  <a:srgbClr val="FFFF00"/>
                </a:solidFill>
              </a:rPr>
              <a:t> Priorities Takeaways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Constituents are finding information, but have some frustration getting there; revising the information architecture can help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Focus on getting things done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Improve search functionality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Consider how the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relaunch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can impact / influence other UHD systems such as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MyUHD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2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CMS priorities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264847"/>
              </p:ext>
            </p:extLst>
          </p:nvPr>
        </p:nvGraphicFramePr>
        <p:xfrm>
          <a:off x="457200" y="1600201"/>
          <a:ext cx="82296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1" y="6179638"/>
            <a:ext cx="8125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Q: In what way would you most like to see information updating on </a:t>
            </a:r>
            <a:r>
              <a:rPr lang="en-US" sz="1200" dirty="0" err="1" smtClean="0"/>
              <a:t>uhd.edu</a:t>
            </a:r>
            <a:r>
              <a:rPr lang="en-US" sz="1200" dirty="0" smtClean="0"/>
              <a:t> improved? Faculty/Staff N=48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2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CMS Priorities Takeaways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Editors confirmed that they want “all of the above”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The new implementation of SharePoint should meet all of </a:t>
            </a:r>
          </a:p>
          <a:p>
            <a:pPr marL="137160" indent="0">
              <a:buNone/>
            </a:pPr>
            <a:r>
              <a:rPr lang="en-US" sz="4000" dirty="0" smtClean="0">
                <a:latin typeface="Calibri" pitchFamily="34" charset="0"/>
                <a:cs typeface="Calibri" pitchFamily="34" charset="0"/>
              </a:rPr>
              <a:t>    these needs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8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2954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Website Redesign</a:t>
            </a:r>
            <a:endParaRPr lang="en-US" sz="8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7" y="1571625"/>
            <a:ext cx="826406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52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2954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Milestones</a:t>
            </a:r>
            <a:endParaRPr lang="en-US" sz="80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5105400"/>
          </a:xfrm>
        </p:spPr>
        <p:txBody>
          <a:bodyPr>
            <a:no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Review Content		</a:t>
            </a:r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Jan 31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Site Maps			</a:t>
            </a:r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Feb 14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Area Meetings (21)   	</a:t>
            </a:r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Feb 14 </a:t>
            </a:r>
            <a:r>
              <a:rPr lang="en-US" sz="3600" dirty="0">
                <a:solidFill>
                  <a:srgbClr val="FFFF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–</a:t>
            </a:r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 Mar 18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Homepage – 1</a:t>
            </a:r>
            <a:r>
              <a:rPr lang="en-US" sz="3600" baseline="30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st</a:t>
            </a: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 draft</a:t>
            </a:r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	Feb 28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Concepts			</a:t>
            </a:r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Mar 26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Deployment	  		</a:t>
            </a:r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Jun – Sept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Launch				</a:t>
            </a:r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Sept 24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Training		   		</a:t>
            </a:r>
            <a:r>
              <a:rPr lang="en-US" sz="3600" dirty="0">
                <a:solidFill>
                  <a:srgbClr val="FFFF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Sept – </a:t>
            </a:r>
            <a:r>
              <a:rPr lang="en-US" sz="3600" dirty="0" smtClean="0">
                <a:solidFill>
                  <a:srgbClr val="FFFF00"/>
                </a:solidFill>
                <a:latin typeface="Calibri" pitchFamily="34" charset="0"/>
                <a:ea typeface="BatangChe" pitchFamily="49" charset="-127"/>
                <a:cs typeface="Calibri" pitchFamily="34" charset="0"/>
              </a:rPr>
              <a:t>Oct</a:t>
            </a:r>
          </a:p>
        </p:txBody>
      </p:sp>
    </p:spTree>
    <p:extLst>
      <p:ext uri="{BB962C8B-B14F-4D97-AF65-F5344CB8AC3E}">
        <p14:creationId xmlns:p14="http://schemas.microsoft.com/office/powerpoint/2010/main" val="87221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2954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Web Update Meetings</a:t>
            </a:r>
            <a:endParaRPr lang="en-US" sz="6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91050" y="1447800"/>
            <a:ext cx="449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Jerry </a:t>
            </a:r>
            <a:r>
              <a:rPr lang="en-US" sz="36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Nevarez</a:t>
            </a:r>
          </a:p>
          <a:p>
            <a:pPr marL="137160" indent="0">
              <a:buNone/>
            </a:pPr>
            <a:r>
              <a:rPr lang="en-US" sz="36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Cherilyn Pearson</a:t>
            </a:r>
          </a:p>
          <a:p>
            <a:pPr marL="137160" indent="0"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Chris Reynolds</a:t>
            </a:r>
          </a:p>
          <a:p>
            <a:pPr marL="137160" indent="0"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Hossein </a:t>
            </a:r>
            <a:r>
              <a:rPr lang="en-US" sz="36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Shahrokhi</a:t>
            </a:r>
          </a:p>
          <a:p>
            <a:pPr marL="137160" indent="0">
              <a:buNone/>
            </a:pPr>
            <a:r>
              <a:rPr lang="en-US" sz="36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Patricia </a:t>
            </a: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Strohl</a:t>
            </a:r>
          </a:p>
          <a:p>
            <a:pPr marL="137160" indent="0"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Duong Tran</a:t>
            </a:r>
            <a:endParaRPr lang="en-US" sz="3600" dirty="0">
              <a:latin typeface="Calibri" pitchFamily="34" charset="0"/>
              <a:ea typeface="BatangChe" pitchFamily="49" charset="-127"/>
              <a:cs typeface="Calibri" pitchFamily="34" charset="0"/>
            </a:endParaRPr>
          </a:p>
          <a:p>
            <a:pPr marL="137160" indent="0">
              <a:buNone/>
            </a:pPr>
            <a:r>
              <a:rPr lang="en-US" sz="36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Monica Villarreal</a:t>
            </a:r>
          </a:p>
          <a:p>
            <a:pPr marL="137160" indent="0">
              <a:buNone/>
            </a:pPr>
            <a:r>
              <a:rPr lang="en-US" sz="36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Marc Williams</a:t>
            </a:r>
          </a:p>
          <a:p>
            <a:pPr marL="137160" indent="0">
              <a:buNone/>
            </a:pPr>
            <a:r>
              <a:rPr lang="en-US" sz="3600" dirty="0">
                <a:latin typeface="Calibri" pitchFamily="34" charset="0"/>
                <a:ea typeface="BatangChe" pitchFamily="49" charset="-127"/>
                <a:cs typeface="Calibri" pitchFamily="34" charset="0"/>
              </a:rPr>
              <a:t>Joe Wynne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447800"/>
            <a:ext cx="4495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Patricia Anderson</a:t>
            </a:r>
          </a:p>
          <a:p>
            <a:pPr marL="137160" indent="0"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Lucy Bowen</a:t>
            </a:r>
          </a:p>
          <a:p>
            <a:pPr marL="137160" indent="0"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Belinda Hernandez</a:t>
            </a:r>
          </a:p>
          <a:p>
            <a:pPr marL="137160" indent="0"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Billy Hoya</a:t>
            </a:r>
          </a:p>
          <a:p>
            <a:pPr marL="137160" indent="0"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Carlos Lacayo</a:t>
            </a:r>
          </a:p>
          <a:p>
            <a:pPr marL="137160" indent="0"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Spencer Lightsy</a:t>
            </a:r>
          </a:p>
          <a:p>
            <a:pPr marL="137160" indent="0"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Reubenjack Long</a:t>
            </a:r>
          </a:p>
          <a:p>
            <a:pPr marL="137160" indent="0"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Josh Matranga</a:t>
            </a:r>
          </a:p>
          <a:p>
            <a:pPr marL="137160" indent="0">
              <a:buNone/>
            </a:pPr>
            <a:r>
              <a:rPr lang="en-US" sz="36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Lorenzo Morales</a:t>
            </a:r>
            <a:endParaRPr lang="en-US" sz="3600" dirty="0">
              <a:latin typeface="Calibri" pitchFamily="34" charset="0"/>
              <a:ea typeface="BatangChe" pitchFamily="49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3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2954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UHD Website Redesign</a:t>
            </a:r>
            <a:endParaRPr lang="en-US" sz="6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5105400"/>
          </a:xfrm>
        </p:spPr>
        <p:txBody>
          <a:bodyPr>
            <a:no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RFP Distributed			Feb, 2013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Vendor responses		Mar, 2013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Vendor presentations		May, 2013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Vendor selected			June, 2013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Contract finalized		Oct, 2013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Project initiated			Nov, 2013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  <a:ea typeface="BatangChe" pitchFamily="49" charset="-127"/>
                <a:cs typeface="Calibri" pitchFamily="34" charset="0"/>
              </a:rPr>
              <a:t>Stakeholder survey		Nov, 2013</a:t>
            </a:r>
            <a:endParaRPr lang="en-US" sz="3600" dirty="0" smtClean="0">
              <a:latin typeface="Calibri" pitchFamily="34" charset="0"/>
              <a:ea typeface="BatangChe" pitchFamily="49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65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Thank you!</a:t>
            </a:r>
            <a:endParaRPr lang="en-US" sz="650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2954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00199" y="1676400"/>
            <a:ext cx="5832389" cy="449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9248" r="17367" b="13629"/>
          <a:stretch/>
        </p:blipFill>
        <p:spPr bwMode="auto">
          <a:xfrm>
            <a:off x="2249593" y="2209800"/>
            <a:ext cx="449241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2954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Stakeholder Survey</a:t>
            </a:r>
            <a:endParaRPr lang="en-US" sz="66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51054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>
                <a:latin typeface="Calibri" pitchFamily="34" charset="0"/>
                <a:cs typeface="Calibri" pitchFamily="34" charset="0"/>
              </a:rPr>
              <a:t>Surveys emailed to faculty/staff and to students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in Nov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>
                <a:latin typeface="Calibri" pitchFamily="34" charset="0"/>
                <a:cs typeface="Calibri" pitchFamily="34" charset="0"/>
              </a:rPr>
              <a:t>Survey closed November 20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latin typeface="Calibri" pitchFamily="34" charset="0"/>
                <a:cs typeface="Calibri" pitchFamily="34" charset="0"/>
              </a:rPr>
              <a:t>Student responses: 198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>
                <a:latin typeface="Calibri" pitchFamily="34" charset="0"/>
                <a:cs typeface="Calibri" pitchFamily="34" charset="0"/>
              </a:rPr>
              <a:t>Faculty staff responses: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174</a:t>
            </a:r>
          </a:p>
          <a:p>
            <a:pPr marL="137160" indent="0">
              <a:buNone/>
            </a:pPr>
            <a:r>
              <a:rPr lang="en-US" sz="4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   Total Responses:  372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User Snapshot: Visit Frequency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106577"/>
              </p:ext>
            </p:extLst>
          </p:nvPr>
        </p:nvGraphicFramePr>
        <p:xfrm>
          <a:off x="457200" y="1600201"/>
          <a:ext cx="82296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1" y="6179638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Q: Not including internal-only resources such as Blackboard, how often do you visit </a:t>
            </a:r>
            <a:r>
              <a:rPr lang="en-US" sz="1200" dirty="0" err="1" smtClean="0"/>
              <a:t>uhd.edu</a:t>
            </a:r>
            <a:r>
              <a:rPr lang="en-US" sz="1200" dirty="0" smtClean="0"/>
              <a:t>?</a:t>
            </a:r>
          </a:p>
          <a:p>
            <a:r>
              <a:rPr lang="en-US" sz="1200" dirty="0" smtClean="0"/>
              <a:t>Student N=176, Faculty/Staff N=154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2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User Snapshot: Device Usage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49770"/>
              </p:ext>
            </p:extLst>
          </p:nvPr>
        </p:nvGraphicFramePr>
        <p:xfrm>
          <a:off x="457200" y="1600201"/>
          <a:ext cx="82296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1" y="6179638"/>
            <a:ext cx="710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Q: What type(s) of devices do you use to access </a:t>
            </a:r>
            <a:r>
              <a:rPr lang="en-US" sz="1200" dirty="0" err="1" smtClean="0"/>
              <a:t>uhd.edu</a:t>
            </a:r>
            <a:r>
              <a:rPr lang="en-US" sz="1200" dirty="0" smtClean="0"/>
              <a:t>?  Student N=176, Faculty/Staff N=154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User Snapshot: Most Frequent </a:t>
            </a: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ocation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397734"/>
              </p:ext>
            </p:extLst>
          </p:nvPr>
        </p:nvGraphicFramePr>
        <p:xfrm>
          <a:off x="457200" y="1600201"/>
          <a:ext cx="82296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1" y="6179638"/>
            <a:ext cx="710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Q: Do you visit </a:t>
            </a:r>
            <a:r>
              <a:rPr lang="en-US" sz="1200" dirty="0" err="1" smtClean="0"/>
              <a:t>uhd.edu</a:t>
            </a:r>
            <a:r>
              <a:rPr lang="en-US" sz="1200" dirty="0" smtClean="0"/>
              <a:t> most often from on-campus or off-campus? Student N=177, Faculty/Staff N=153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524000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2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User Snapshot: Social Engagement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951396"/>
              </p:ext>
            </p:extLst>
          </p:nvPr>
        </p:nvGraphicFramePr>
        <p:xfrm>
          <a:off x="457200" y="1600201"/>
          <a:ext cx="82296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1" y="6179638"/>
            <a:ext cx="822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Q: Do you follow/like any UHD-related entities on the following social media properties? Student N=84, Faculty/Staff N=32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5224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FACULTY/STAFF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More frequent users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Visit from on-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campus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Follow UHD on Facebook, with higher Twitter usage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STUDENTS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More mobile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Visit more from off-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campus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Follow UHD on Facebook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0525" y="190500"/>
            <a:ext cx="8229600" cy="12954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Stakeholder survey results</a:t>
            </a:r>
            <a:endParaRPr lang="en-US" sz="5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5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User Snapshot Takeaways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0916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Emphasize student-focused resources on mobile version of site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Consider ways to present content differently for on-campus users, especially faculty &amp; staff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  <a:cs typeface="Calibri" pitchFamily="34" charset="0"/>
              </a:rPr>
              <a:t>Capitalize on high social media engagement with Facebook and Twitter integration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0012"/>
            <a:ext cx="822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1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506BC6281D74DB015A50B377AD130" ma:contentTypeVersion="5" ma:contentTypeDescription="Create a new document." ma:contentTypeScope="" ma:versionID="233a52de41aa1b19acd3aa90c0b80fd8">
  <xsd:schema xmlns:xsd="http://www.w3.org/2001/XMLSchema" xmlns:xs="http://www.w3.org/2001/XMLSchema" xmlns:p="http://schemas.microsoft.com/office/2006/metadata/properties" xmlns:ns1="http://schemas.microsoft.com/sharepoint/v3" xmlns:ns2="b62c105e-54b3-4ef8-b3f9-f838c3cdd5c4" xmlns:ns3="83c25bd3-9126-49ec-8f01-dca0572d5869" targetNamespace="http://schemas.microsoft.com/office/2006/metadata/properties" ma:root="true" ma:fieldsID="7eadc1b5b8634d5a12256c5ccd38847f" ns1:_="" ns2:_="" ns3:_="">
    <xsd:import namespace="http://schemas.microsoft.com/sharepoint/v3"/>
    <xsd:import namespace="b62c105e-54b3-4ef8-b3f9-f838c3cdd5c4"/>
    <xsd:import namespace="83c25bd3-9126-49ec-8f01-dca0572d586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he2441c5d3144b6cbe30961404f9687a" minOccurs="0"/>
                <xsd:element ref="ns2:TaxCatchAll" minOccurs="0"/>
                <xsd:element ref="ns3:ParentListItem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105e-54b3-4ef8-b3f9-f838c3cdd5c4" elementFormDefault="qualified">
    <xsd:import namespace="http://schemas.microsoft.com/office/2006/documentManagement/types"/>
    <xsd:import namespace="http://schemas.microsoft.com/office/infopath/2007/PartnerControls"/>
    <xsd:element name="he2441c5d3144b6cbe30961404f9687a" ma:index="11" nillable="true" ma:taxonomy="true" ma:internalName="he2441c5d3144b6cbe30961404f9687a" ma:taxonomyFieldName="UHD_x0020_Tag" ma:displayName="UHD Tag" ma:default="" ma:fieldId="{1e2441c5-d314-4b6c-be30-961404f9687a}" ma:taxonomyMulti="true" ma:sspId="d30d1f13-db4e-4783-9302-3e49a45ea6ee" ma:termSetId="335da765-5048-45d2-b83a-2681e5313bb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7eaa8c6f-49d8-4247-bb52-175ac148ddee}" ma:internalName="TaxCatchAll" ma:showField="CatchAllData" ma:web="b62c105e-54b3-4ef8-b3f9-f838c3cdd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25bd3-9126-49ec-8f01-dca0572d5869" elementFormDefault="qualified">
    <xsd:import namespace="http://schemas.microsoft.com/office/2006/documentManagement/types"/>
    <xsd:import namespace="http://schemas.microsoft.com/office/infopath/2007/PartnerControls"/>
    <xsd:element name="ParentListItemID" ma:index="13" nillable="true" ma:displayName="ParentListItemID" ma:hidden="true" ma:internalName="ParentListItemID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he2441c5d3144b6cbe30961404f9687a xmlns="b62c105e-54b3-4ef8-b3f9-f838c3cdd5c4">
      <Terms xmlns="http://schemas.microsoft.com/office/infopath/2007/PartnerControls"/>
    </he2441c5d3144b6cbe30961404f9687a>
    <TaxCatchAll xmlns="b62c105e-54b3-4ef8-b3f9-f838c3cdd5c4"/>
    <ParentListItemID xmlns="83c25bd3-9126-49ec-8f01-dca0572d5869" xsi:nil="true"/>
  </documentManagement>
</p:properties>
</file>

<file path=customXml/itemProps1.xml><?xml version="1.0" encoding="utf-8"?>
<ds:datastoreItem xmlns:ds="http://schemas.openxmlformats.org/officeDocument/2006/customXml" ds:itemID="{ACB8DF1F-5F7D-488A-AC02-D0AF55B70B6A}"/>
</file>

<file path=customXml/itemProps2.xml><?xml version="1.0" encoding="utf-8"?>
<ds:datastoreItem xmlns:ds="http://schemas.openxmlformats.org/officeDocument/2006/customXml" ds:itemID="{4684A33C-DCB9-4374-9FB4-1D5C67523CD7}"/>
</file>

<file path=customXml/itemProps3.xml><?xml version="1.0" encoding="utf-8"?>
<ds:datastoreItem xmlns:ds="http://schemas.openxmlformats.org/officeDocument/2006/customXml" ds:itemID="{082F7A8E-7791-478C-9CF5-330A80434D78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3177</TotalTime>
  <Words>481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PowerPoint Presentation</vt:lpstr>
      <vt:lpstr>UHD Website Redesign</vt:lpstr>
      <vt:lpstr>Stakeholder Survey</vt:lpstr>
      <vt:lpstr>User Snapshot: Visit Frequency</vt:lpstr>
      <vt:lpstr>User Snapshot: Device Usage</vt:lpstr>
      <vt:lpstr>User Snapshot: Most Frequent Location</vt:lpstr>
      <vt:lpstr>User Snapshot: Social Engagement</vt:lpstr>
      <vt:lpstr>PowerPoint Presentation</vt:lpstr>
      <vt:lpstr>User Snapshot Takeaways</vt:lpstr>
      <vt:lpstr>Top Priority Audience</vt:lpstr>
      <vt:lpstr>Top Usage Reasons</vt:lpstr>
      <vt:lpstr>Was your most recent visit successful?</vt:lpstr>
      <vt:lpstr>Top Areas of Improvement</vt:lpstr>
      <vt:lpstr>Relaunch Priorities Takeaways</vt:lpstr>
      <vt:lpstr>CMS priorities</vt:lpstr>
      <vt:lpstr>CMS Priorities Takeaways</vt:lpstr>
      <vt:lpstr>Website Redesign</vt:lpstr>
      <vt:lpstr>Milestones</vt:lpstr>
      <vt:lpstr>Web Update Meetings</vt:lpstr>
      <vt:lpstr>Thank you!</vt:lpstr>
    </vt:vector>
  </TitlesOfParts>
  <Company>University Of Houston Downtown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Website.pptx</dc:title>
  <dc:creator>localuser</dc:creator>
  <cp:lastModifiedBy>localuser</cp:lastModifiedBy>
  <cp:revision>311</cp:revision>
  <cp:lastPrinted>2014-02-05T23:57:34Z</cp:lastPrinted>
  <dcterms:created xsi:type="dcterms:W3CDTF">2011-09-07T15:09:00Z</dcterms:created>
  <dcterms:modified xsi:type="dcterms:W3CDTF">2014-05-01T19:03:45Z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0x010100620506BC6281D74DB015A50B377AD130</vt:lpwstr>
  </property>
</Properties>
</file>