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71" r:id="rId3"/>
    <p:sldId id="273" r:id="rId4"/>
    <p:sldId id="259" r:id="rId5"/>
    <p:sldId id="264" r:id="rId6"/>
    <p:sldId id="265" r:id="rId7"/>
    <p:sldId id="276" r:id="rId8"/>
    <p:sldId id="266" r:id="rId9"/>
    <p:sldId id="267" r:id="rId10"/>
    <p:sldId id="268" r:id="rId11"/>
    <p:sldId id="269" r:id="rId12"/>
    <p:sldId id="270" r:id="rId13"/>
    <p:sldId id="27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0B1D66E0-9E5B-4C74-9271-9699882BDCF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E3490EEA-550B-465F-A642-96EDE9D7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2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90EEA-550B-465F-A642-96EDE9D706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0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90EEA-550B-465F-A642-96EDE9D706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0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8776-EF6A-4F4B-A33E-39A4C60AF55E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0E0D-1088-49E6-B687-4D67272D8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8776-EF6A-4F4B-A33E-39A4C60AF55E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0E0D-1088-49E6-B687-4D67272D8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8776-EF6A-4F4B-A33E-39A4C60AF55E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0E0D-1088-49E6-B687-4D67272D8F6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8776-EF6A-4F4B-A33E-39A4C60AF55E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0E0D-1088-49E6-B687-4D67272D8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8776-EF6A-4F4B-A33E-39A4C60AF55E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0E0D-1088-49E6-B687-4D67272D8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8776-EF6A-4F4B-A33E-39A4C60AF55E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0E0D-1088-49E6-B687-4D67272D8F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8776-EF6A-4F4B-A33E-39A4C60AF55E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0E0D-1088-49E6-B687-4D67272D8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8776-EF6A-4F4B-A33E-39A4C60AF55E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0E0D-1088-49E6-B687-4D67272D8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8776-EF6A-4F4B-A33E-39A4C60AF55E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0E0D-1088-49E6-B687-4D67272D8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8776-EF6A-4F4B-A33E-39A4C60AF55E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0E0D-1088-49E6-B687-4D67272D8F6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8776-EF6A-4F4B-A33E-39A4C60AF55E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0E0D-1088-49E6-B687-4D67272D8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DC18776-EF6A-4F4B-A33E-39A4C60AF55E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EF0E0D-1088-49E6-B687-4D67272D8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University of Houston-Downtown</a:t>
            </a:r>
            <a:br>
              <a:rPr lang="en-US" dirty="0" smtClean="0"/>
            </a:br>
            <a:r>
              <a:rPr lang="en-US" sz="3200" dirty="0" smtClean="0"/>
              <a:t>Welcome Center/Girard 3/Garage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473200"/>
          </a:xfrm>
        </p:spPr>
        <p:txBody>
          <a:bodyPr/>
          <a:lstStyle/>
          <a:p>
            <a:r>
              <a:rPr lang="en-US" dirty="0" smtClean="0"/>
              <a:t>Presented to the UHD Faculty Senate</a:t>
            </a:r>
          </a:p>
          <a:p>
            <a:r>
              <a:rPr lang="en-US" dirty="0" smtClean="0"/>
              <a:t>February 18,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86000"/>
            <a:ext cx="7408333" cy="4191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/>
              <a:t>Anticipated challenges</a:t>
            </a:r>
            <a:endParaRPr lang="en-US" sz="2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The obvious – less in-close parking than we’d </a:t>
            </a:r>
            <a:r>
              <a:rPr lang="en-US" b="1" dirty="0" smtClean="0"/>
              <a:t>prefer</a:t>
            </a:r>
          </a:p>
          <a:p>
            <a:pPr marL="0" lvl="0" indent="0">
              <a:buNone/>
            </a:pPr>
            <a:endParaRPr lang="en-US" sz="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Allocation of spaces must be handled fairly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/>
              <a:t>Faculty will suffer most if ‘first-come, first-served’ model is adopted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/>
              <a:t>Parking &amp; Transportation Committee will explore options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 smtClean="0"/>
              <a:t>Could continue with the </a:t>
            </a:r>
            <a:r>
              <a:rPr lang="en-US" sz="2000" b="1" dirty="0"/>
              <a:t>lottery system until relief </a:t>
            </a:r>
            <a:r>
              <a:rPr lang="en-US" sz="2000" b="1" dirty="0" smtClean="0"/>
              <a:t>comes</a:t>
            </a:r>
          </a:p>
          <a:p>
            <a:pPr marL="301943" lvl="1" indent="0">
              <a:buNone/>
            </a:pPr>
            <a:endParaRPr lang="en-US" sz="2000" b="1" dirty="0" smtClean="0"/>
          </a:p>
          <a:p>
            <a:pPr marL="0" lvl="0" indent="0">
              <a:buNone/>
            </a:pPr>
            <a:r>
              <a:rPr lang="en-US" b="1" dirty="0"/>
              <a:t>What will relief look like?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Additional buildings – Science &amp; Technology, Wellness Center, Student Union</a:t>
            </a:r>
            <a:endParaRPr lang="en-US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All would include some parking, which would pull people out of the Girard </a:t>
            </a:r>
            <a:r>
              <a:rPr lang="en-US" b="1" dirty="0" smtClean="0"/>
              <a:t>Garage</a:t>
            </a:r>
          </a:p>
          <a:p>
            <a:pPr marL="627063" lvl="2" indent="0">
              <a:buNone/>
            </a:pPr>
            <a:endParaRPr lang="en-US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Additional structured parking</a:t>
            </a:r>
            <a:endParaRPr lang="en-US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Next garage will be for students but could include a section for faculty/staff</a:t>
            </a:r>
            <a:endParaRPr lang="en-US" dirty="0"/>
          </a:p>
          <a:p>
            <a:pPr marL="301943" lvl="1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67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886199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Traffic congestion on Girard </a:t>
            </a:r>
            <a:r>
              <a:rPr lang="en-US" b="1" dirty="0" smtClean="0"/>
              <a:t>has always argued </a:t>
            </a:r>
            <a:r>
              <a:rPr lang="en-US" b="1" dirty="0"/>
              <a:t>for a smaller Girard Garage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This was a request from the Police Chief early in the process (overruled)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Already have pick-up/drop-off, metered lot, Police Dept., loading dock </a:t>
            </a:r>
            <a:r>
              <a:rPr lang="en-US" sz="1800" b="1" dirty="0" smtClean="0"/>
              <a:t>traffic on Girard</a:t>
            </a:r>
          </a:p>
          <a:p>
            <a:pPr marL="301943" lvl="1" indent="0">
              <a:buNone/>
            </a:pPr>
            <a:endParaRPr lang="en-US" sz="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With Visitor parking on P-1 rather than P-Zero it will be </a:t>
            </a:r>
            <a:r>
              <a:rPr lang="en-US" b="1" dirty="0" smtClean="0"/>
              <a:t>easier </a:t>
            </a:r>
            <a:r>
              <a:rPr lang="en-US" b="1" dirty="0"/>
              <a:t>to expand Visitors in the future (after more </a:t>
            </a:r>
            <a:r>
              <a:rPr lang="en-US" b="1" dirty="0" err="1" smtClean="0"/>
              <a:t>Fac</a:t>
            </a:r>
            <a:r>
              <a:rPr lang="en-US" b="1" dirty="0" smtClean="0"/>
              <a:t>/</a:t>
            </a:r>
            <a:r>
              <a:rPr lang="en-US" b="1" dirty="0" err="1" smtClean="0"/>
              <a:t>Stf</a:t>
            </a:r>
            <a:r>
              <a:rPr lang="en-US" b="1" dirty="0" smtClean="0"/>
              <a:t> </a:t>
            </a:r>
            <a:r>
              <a:rPr lang="en-US" b="1" dirty="0"/>
              <a:t>parking is developed elsewhere)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...</a:t>
            </a:r>
            <a:r>
              <a:rPr lang="en-US" dirty="0"/>
              <a:t>o</a:t>
            </a:r>
            <a:r>
              <a:rPr lang="en-US" dirty="0" smtClean="0"/>
              <a:t>n a positive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801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In-close parking, while nice, can’t drive the decision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Girard 3 on the same floor plate as OMB 3 and Academic 3 is </a:t>
            </a:r>
            <a:r>
              <a:rPr lang="en-US" b="1" dirty="0" smtClean="0"/>
              <a:t>important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The money not spent on this </a:t>
            </a:r>
            <a:r>
              <a:rPr lang="en-US" b="1" dirty="0" smtClean="0"/>
              <a:t>project can </a:t>
            </a:r>
            <a:r>
              <a:rPr lang="en-US" b="1" dirty="0"/>
              <a:t>be put toward land acquisition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Walking </a:t>
            </a:r>
            <a:r>
              <a:rPr lang="en-US" b="1" dirty="0" smtClean="0"/>
              <a:t>a short distance from </a:t>
            </a:r>
            <a:r>
              <a:rPr lang="en-US" b="1" dirty="0"/>
              <a:t>a garage or surface parking lot to a building is the norm in many </a:t>
            </a:r>
            <a:r>
              <a:rPr lang="en-US" b="1" dirty="0" smtClean="0"/>
              <a:t>places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View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03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dirty="0" smtClean="0"/>
              <a:t>Questions/Comments?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428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adleyd\Desktop\designLAB_UHD_MasterPlan_slide6_131031_PPed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9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7995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1"/>
            <a:ext cx="8990406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6484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>
            <a:normAutofit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100" b="1" dirty="0"/>
              <a:t>Welcome Center</a:t>
            </a:r>
            <a:endParaRPr lang="en-US" sz="21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100" b="1" dirty="0"/>
              <a:t>Girard 3 – fully built out</a:t>
            </a:r>
            <a:endParaRPr lang="en-US" sz="2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b="1" dirty="0"/>
              <a:t>Aligns with the 3</a:t>
            </a:r>
            <a:r>
              <a:rPr lang="en-US" sz="1900" b="1" baseline="30000" dirty="0"/>
              <a:t>rd</a:t>
            </a:r>
            <a:r>
              <a:rPr lang="en-US" sz="1900" b="1" dirty="0"/>
              <a:t> floor plate of OMB and AB </a:t>
            </a:r>
            <a:endParaRPr lang="en-US" sz="19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b="1" dirty="0"/>
              <a:t>Admissions, Testing, Veteran’s Services, Disability Services, </a:t>
            </a:r>
            <a:r>
              <a:rPr lang="en-US" sz="1900" b="1" dirty="0" err="1"/>
              <a:t>O’Kane</a:t>
            </a:r>
            <a:r>
              <a:rPr lang="en-US" sz="1900" b="1" dirty="0"/>
              <a:t> Gallery</a:t>
            </a:r>
            <a:endParaRPr lang="en-US" sz="19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100" b="1" dirty="0"/>
              <a:t>Girard Garage</a:t>
            </a:r>
            <a:endParaRPr lang="en-US" sz="2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Four levels of parking – 367 total spaces, </a:t>
            </a:r>
            <a:r>
              <a:rPr lang="en-US" sz="1800" b="1" dirty="0" smtClean="0"/>
              <a:t>incl. </a:t>
            </a:r>
            <a:r>
              <a:rPr lang="en-US" sz="1800" b="1" dirty="0"/>
              <a:t>88 for </a:t>
            </a:r>
            <a:r>
              <a:rPr lang="en-US" sz="1800" b="1" dirty="0" smtClean="0"/>
              <a:t>visitor/disabled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dirty="0"/>
              <a:t>Projected </a:t>
            </a:r>
            <a:r>
              <a:rPr lang="en-US" sz="2100" b="1" dirty="0" smtClean="0"/>
              <a:t>Cost:  </a:t>
            </a:r>
            <a:r>
              <a:rPr lang="en-US" sz="2100" b="1" u="sng" dirty="0" smtClean="0"/>
              <a:t>$16.5 </a:t>
            </a:r>
            <a:r>
              <a:rPr lang="en-US" sz="2100" b="1" u="sng" dirty="0"/>
              <a:t>million</a:t>
            </a:r>
            <a:endParaRPr lang="en-US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dirty="0"/>
              <a:t>Projected </a:t>
            </a:r>
            <a:r>
              <a:rPr lang="en-US" sz="2100" b="1" dirty="0" smtClean="0"/>
              <a:t>Completion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 smtClean="0"/>
              <a:t>Garage </a:t>
            </a:r>
            <a:r>
              <a:rPr lang="en-US" sz="1800" b="1" dirty="0"/>
              <a:t>(August </a:t>
            </a:r>
            <a:r>
              <a:rPr lang="en-US" sz="1800" b="1" dirty="0" smtClean="0"/>
              <a:t>2014)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 smtClean="0"/>
              <a:t>Other </a:t>
            </a:r>
            <a:r>
              <a:rPr lang="en-US" sz="1800" b="1" dirty="0"/>
              <a:t>(November 2014)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Original Plan</a:t>
            </a:r>
            <a:br>
              <a:rPr lang="en-US" b="1" dirty="0" smtClean="0"/>
            </a:br>
            <a:r>
              <a:rPr lang="en-US" sz="3600" b="1" dirty="0" smtClean="0"/>
              <a:t>Board Approved – May 2013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1021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62200"/>
            <a:ext cx="7408333" cy="3450696"/>
          </a:xfrm>
        </p:spPr>
        <p:txBody>
          <a:bodyPr>
            <a:normAutofit fontScale="85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b="1" dirty="0" smtClean="0"/>
              <a:t>Welcome </a:t>
            </a:r>
            <a:r>
              <a:rPr lang="en-US" b="1" dirty="0"/>
              <a:t>Center – mostly </a:t>
            </a:r>
            <a:r>
              <a:rPr lang="en-US" b="1" dirty="0" smtClean="0"/>
              <a:t>unchanged</a:t>
            </a:r>
          </a:p>
          <a:p>
            <a:pPr marL="0" lvl="0" indent="0">
              <a:buNone/>
            </a:pPr>
            <a:endParaRPr lang="en-US" sz="9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Girard 3 – 100% shelled out (reduces </a:t>
            </a:r>
            <a:r>
              <a:rPr lang="en-US" b="1" dirty="0" smtClean="0"/>
              <a:t>cost by </a:t>
            </a:r>
            <a:r>
              <a:rPr lang="en-US" b="1" dirty="0"/>
              <a:t>$1.4M)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b="1" dirty="0"/>
              <a:t>University will fund built-out of the same functions, but as Phase II with </a:t>
            </a:r>
            <a:r>
              <a:rPr lang="en-US" sz="2100" b="1" dirty="0" smtClean="0"/>
              <a:t>HEAF</a:t>
            </a:r>
          </a:p>
          <a:p>
            <a:pPr marL="301943" lvl="1" indent="0">
              <a:buNone/>
            </a:pPr>
            <a:endParaRPr lang="en-US" sz="1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Girard Garage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b="1" u="sng" dirty="0"/>
              <a:t>Three</a:t>
            </a:r>
            <a:r>
              <a:rPr lang="en-US" sz="2100" b="1" dirty="0"/>
              <a:t> levels of parking – 257 total spaces, </a:t>
            </a:r>
            <a:r>
              <a:rPr lang="en-US" sz="2100" b="1" dirty="0" smtClean="0"/>
              <a:t>including </a:t>
            </a:r>
            <a:r>
              <a:rPr lang="en-US" sz="2100" b="1" dirty="0"/>
              <a:t>70 for </a:t>
            </a:r>
            <a:r>
              <a:rPr lang="en-US" sz="2100" b="1" dirty="0" smtClean="0"/>
              <a:t>visitors/disabled </a:t>
            </a:r>
            <a:r>
              <a:rPr lang="en-US" sz="2100" b="1" dirty="0"/>
              <a:t>(reduces </a:t>
            </a:r>
            <a:r>
              <a:rPr lang="en-US" sz="2100" b="1" dirty="0" smtClean="0"/>
              <a:t>cost by </a:t>
            </a:r>
            <a:r>
              <a:rPr lang="en-US" sz="2100" b="1" dirty="0"/>
              <a:t>$2M</a:t>
            </a:r>
            <a:r>
              <a:rPr lang="en-US" sz="2100" b="1" dirty="0" smtClean="0"/>
              <a:t>)</a:t>
            </a:r>
          </a:p>
          <a:p>
            <a:pPr marL="301943" lvl="1" indent="0">
              <a:buNone/>
            </a:pP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Projected Cost</a:t>
            </a:r>
            <a:r>
              <a:rPr lang="en-US" b="1" dirty="0" smtClean="0"/>
              <a:t>: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u="sng" dirty="0" smtClean="0"/>
              <a:t>$</a:t>
            </a:r>
            <a:r>
              <a:rPr lang="en-US" b="1" u="sng" dirty="0"/>
              <a:t>19 million</a:t>
            </a:r>
            <a:r>
              <a:rPr lang="en-US" b="1" dirty="0"/>
              <a:t> </a:t>
            </a:r>
            <a:r>
              <a:rPr lang="en-US" sz="2100" b="1" dirty="0"/>
              <a:t>(reductions shown above plus $1.3 million of additional savings</a:t>
            </a:r>
            <a:r>
              <a:rPr lang="en-US" sz="2100" b="1" dirty="0" smtClean="0"/>
              <a:t>)</a:t>
            </a:r>
          </a:p>
          <a:p>
            <a:pPr marL="0" indent="0">
              <a:buNone/>
            </a:pP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Projected </a:t>
            </a:r>
            <a:r>
              <a:rPr lang="en-US" b="1" dirty="0" smtClean="0"/>
              <a:t>Completion:  All </a:t>
            </a:r>
            <a:r>
              <a:rPr lang="en-US" b="1" dirty="0"/>
              <a:t>(March 2015)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Revised Plan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b="1" dirty="0" smtClean="0"/>
              <a:t>Resubmit to Board – Feb 2014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14906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441007"/>
              </p:ext>
            </p:extLst>
          </p:nvPr>
        </p:nvGraphicFramePr>
        <p:xfrm>
          <a:off x="990600" y="2438400"/>
          <a:ext cx="7391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143000"/>
                <a:gridCol w="1447800"/>
                <a:gridCol w="1143000"/>
                <a:gridCol w="1295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OMB </a:t>
                      </a:r>
                      <a:r>
                        <a:rPr lang="en-US" sz="1400" dirty="0" err="1" smtClean="0"/>
                        <a:t>Fac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Stf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000" dirty="0" smtClean="0"/>
                        <a:t>(</a:t>
                      </a:r>
                      <a:r>
                        <a:rPr lang="en-US" sz="1000" dirty="0" err="1" smtClean="0"/>
                        <a:t>incl</a:t>
                      </a:r>
                      <a:r>
                        <a:rPr lang="en-US" sz="1000" dirty="0" smtClean="0"/>
                        <a:t>’ buddy)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OMB Disabled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Gold </a:t>
                      </a:r>
                      <a:r>
                        <a:rPr lang="en-US" sz="1400" dirty="0" err="1" smtClean="0"/>
                        <a:t>Fac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Stf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Academic Building </a:t>
                      </a:r>
                      <a:r>
                        <a:rPr lang="en-US" sz="1400" dirty="0" err="1" smtClean="0"/>
                        <a:t>Fac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Stf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162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Academic</a:t>
                      </a:r>
                      <a:r>
                        <a:rPr lang="en-US" sz="1400" baseline="0" dirty="0" smtClean="0"/>
                        <a:t> Building Disabled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dirty="0" smtClean="0"/>
                        <a:t>17</a:t>
                      </a:r>
                      <a:endParaRPr lang="en-US" sz="1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Girard Street Garage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Fac</a:t>
                      </a:r>
                      <a:r>
                        <a:rPr lang="en-US" sz="1400" baseline="0" dirty="0" smtClean="0"/>
                        <a:t>/</a:t>
                      </a:r>
                      <a:r>
                        <a:rPr lang="en-US" sz="1400" baseline="0" dirty="0" err="1" smtClean="0"/>
                        <a:t>Stf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dirty="0" smtClean="0"/>
                        <a:t>187</a:t>
                      </a:r>
                      <a:endParaRPr lang="en-US" sz="140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smtClean="0"/>
                        <a:t>Total</a:t>
                      </a:r>
                      <a:r>
                        <a:rPr lang="en-US" sz="1400" b="1" baseline="0" smtClean="0"/>
                        <a:t> Faculty/Staff </a:t>
                      </a:r>
                      <a:r>
                        <a:rPr lang="en-US" sz="1400" b="1" baseline="0" dirty="0" smtClean="0"/>
                        <a:t>Parking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408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520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129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349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Parking Space Counts</a:t>
            </a:r>
            <a:br>
              <a:rPr lang="en-US" dirty="0" smtClean="0"/>
            </a:br>
            <a:r>
              <a:rPr lang="en-US" dirty="0" smtClean="0"/>
              <a:t>Fall 2011 – Spring 2015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413259"/>
              </p:ext>
            </p:extLst>
          </p:nvPr>
        </p:nvGraphicFramePr>
        <p:xfrm>
          <a:off x="990600" y="5715000"/>
          <a:ext cx="7391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/>
                <a:gridCol w="1162050"/>
                <a:gridCol w="1447800"/>
                <a:gridCol w="1143000"/>
                <a:gridCol w="1295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</a:t>
                      </a:r>
                      <a:r>
                        <a:rPr lang="en-US" baseline="0" dirty="0" smtClean="0"/>
                        <a:t>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Visitors – Academic or Girard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143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/>
          <a:lstStyle/>
          <a:p>
            <a:r>
              <a:rPr lang="en-US" dirty="0" smtClean="0"/>
              <a:t>UHD CAMPUS PARKING MAP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4114800" cy="5323409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537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611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b="1" dirty="0"/>
              <a:t>Consequences of reduced parking in the Girard </a:t>
            </a:r>
            <a:r>
              <a:rPr lang="en-US" sz="2600" b="1" dirty="0" smtClean="0"/>
              <a:t>Garage</a:t>
            </a:r>
          </a:p>
          <a:p>
            <a:pPr marL="0" indent="0">
              <a:buNone/>
            </a:pPr>
            <a:endParaRPr lang="en-US" sz="9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While not ideal, impact may not be as severe as anticipated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Capacity lost since </a:t>
            </a:r>
            <a:r>
              <a:rPr lang="en-US" b="1" dirty="0" smtClean="0"/>
              <a:t>demolition of the OMB Garage has </a:t>
            </a:r>
            <a:r>
              <a:rPr lang="en-US" b="1" dirty="0"/>
              <a:t>been absorbed by Replacement Lot A and Naylor Garage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Replacement </a:t>
            </a:r>
            <a:r>
              <a:rPr lang="en-US" b="1" dirty="0" smtClean="0"/>
              <a:t>Lot B was so </a:t>
            </a:r>
            <a:r>
              <a:rPr lang="en-US" b="1" dirty="0"/>
              <a:t>lightly used by </a:t>
            </a:r>
            <a:r>
              <a:rPr lang="en-US" b="1" dirty="0" err="1" smtClean="0"/>
              <a:t>Fac</a:t>
            </a:r>
            <a:r>
              <a:rPr lang="en-US" b="1" dirty="0" smtClean="0"/>
              <a:t>/</a:t>
            </a:r>
            <a:r>
              <a:rPr lang="en-US" b="1" dirty="0" err="1" smtClean="0"/>
              <a:t>Stf</a:t>
            </a:r>
            <a:r>
              <a:rPr lang="en-US" b="1" dirty="0" smtClean="0"/>
              <a:t> </a:t>
            </a:r>
            <a:r>
              <a:rPr lang="en-US" b="1" dirty="0"/>
              <a:t>it was made available to students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Replacement Lot A has 177 </a:t>
            </a:r>
            <a:r>
              <a:rPr lang="en-US" b="1" dirty="0" smtClean="0"/>
              <a:t>spaces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Girard Garage, net of Visitors spaces, will provide 187 </a:t>
            </a:r>
            <a:r>
              <a:rPr lang="en-US" b="1" dirty="0" smtClean="0"/>
              <a:t>spaces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 smtClean="0"/>
              <a:t>An additional 50 </a:t>
            </a:r>
            <a:r>
              <a:rPr lang="en-US" b="1" dirty="0" err="1" smtClean="0"/>
              <a:t>Fac</a:t>
            </a:r>
            <a:r>
              <a:rPr lang="en-US" b="1" dirty="0" smtClean="0"/>
              <a:t>/</a:t>
            </a:r>
            <a:r>
              <a:rPr lang="en-US" b="1" dirty="0" err="1" smtClean="0"/>
              <a:t>Stf</a:t>
            </a:r>
            <a:r>
              <a:rPr lang="en-US" b="1" dirty="0" smtClean="0"/>
              <a:t> spaces will come from current Academic P1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6000" dirty="0" smtClean="0"/>
              <a:t>For consideration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48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14600"/>
            <a:ext cx="7408333" cy="3450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1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Some demand for </a:t>
            </a:r>
            <a:r>
              <a:rPr lang="en-US" b="1" dirty="0" smtClean="0"/>
              <a:t>OMB </a:t>
            </a:r>
            <a:r>
              <a:rPr lang="en-US" b="1" dirty="0" err="1" smtClean="0"/>
              <a:t>Fac</a:t>
            </a:r>
            <a:r>
              <a:rPr lang="en-US" b="1" dirty="0" smtClean="0"/>
              <a:t>/</a:t>
            </a:r>
            <a:r>
              <a:rPr lang="en-US" b="1" dirty="0" err="1" smtClean="0"/>
              <a:t>Stf</a:t>
            </a:r>
            <a:r>
              <a:rPr lang="en-US" b="1" dirty="0" smtClean="0"/>
              <a:t> </a:t>
            </a:r>
            <a:r>
              <a:rPr lang="en-US" b="1" dirty="0"/>
              <a:t>was </a:t>
            </a:r>
            <a:r>
              <a:rPr lang="en-US" b="1" dirty="0" smtClean="0"/>
              <a:t>questionable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b="1" dirty="0"/>
              <a:t>Exceptions </a:t>
            </a:r>
            <a:r>
              <a:rPr lang="en-US" sz="2100" b="1" dirty="0" smtClean="0"/>
              <a:t>(</a:t>
            </a:r>
            <a:r>
              <a:rPr lang="en-US" sz="2100" b="1" dirty="0"/>
              <a:t>too many?) were made for temp and student workers</a:t>
            </a:r>
            <a:endParaRPr lang="en-US" sz="2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b="1" dirty="0"/>
              <a:t>People </a:t>
            </a:r>
            <a:r>
              <a:rPr lang="en-US" sz="2100" b="1" dirty="0" smtClean="0"/>
              <a:t>would </a:t>
            </a:r>
            <a:r>
              <a:rPr lang="en-US" sz="2100" b="1" dirty="0"/>
              <a:t>drive from other buildings to attend meetings in </a:t>
            </a:r>
            <a:r>
              <a:rPr lang="en-US" sz="2100" b="1" dirty="0" smtClean="0"/>
              <a:t>OMB</a:t>
            </a:r>
          </a:p>
          <a:p>
            <a:pPr marL="301943" lvl="1" indent="0">
              <a:buNone/>
            </a:pPr>
            <a:endParaRPr lang="en-US" sz="1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Surging growth in instructional modes that do not require physical presence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sz="2100" b="1" dirty="0"/>
              <a:t>On-line and hybrid </a:t>
            </a:r>
            <a:r>
              <a:rPr lang="en-US" sz="2100" b="1" dirty="0" smtClean="0"/>
              <a:t>courses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100" b="1" dirty="0" smtClean="0"/>
              <a:t>Am told now that this has minimal impact on faculty need to be on-campus</a:t>
            </a:r>
          </a:p>
          <a:p>
            <a:pPr marL="301943" lvl="1" indent="0">
              <a:buNone/>
            </a:pPr>
            <a:endParaRPr lang="en-US" sz="11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Behavioral changes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sz="2100" b="1" dirty="0"/>
              <a:t>Some faculty/staff choosing public pay </a:t>
            </a:r>
            <a:r>
              <a:rPr lang="en-US" sz="2100" b="1" dirty="0" smtClean="0"/>
              <a:t>lots?</a:t>
            </a:r>
            <a:endParaRPr lang="en-US" sz="2100" dirty="0"/>
          </a:p>
          <a:p>
            <a:pPr lvl="1">
              <a:buFont typeface="Courier New" pitchFamily="49" charset="0"/>
              <a:buChar char="o"/>
            </a:pPr>
            <a:r>
              <a:rPr lang="en-US" sz="2100" b="1" dirty="0"/>
              <a:t>More car-pooling/ride-sharing as parking </a:t>
            </a:r>
            <a:r>
              <a:rPr lang="en-US" sz="2100" b="1" dirty="0" smtClean="0"/>
              <a:t>has become </a:t>
            </a:r>
            <a:r>
              <a:rPr lang="en-US" sz="2100" b="1" dirty="0"/>
              <a:t>more </a:t>
            </a:r>
            <a:r>
              <a:rPr lang="en-US" sz="2100" b="1" dirty="0" smtClean="0"/>
              <a:t>scarce?</a:t>
            </a:r>
            <a:endParaRPr lang="en-US" sz="2100" dirty="0"/>
          </a:p>
          <a:p>
            <a:pPr lvl="1">
              <a:buFont typeface="Courier New" pitchFamily="49" charset="0"/>
              <a:buChar char="o"/>
            </a:pPr>
            <a:r>
              <a:rPr lang="en-US" sz="2100" b="1" dirty="0" smtClean="0"/>
              <a:t>Increased use of expanded </a:t>
            </a:r>
            <a:r>
              <a:rPr lang="en-US" sz="2100" b="1" dirty="0"/>
              <a:t>public transit options (LRT</a:t>
            </a:r>
            <a:r>
              <a:rPr lang="en-US" sz="2100" b="1" dirty="0" smtClean="0"/>
              <a:t>)?</a:t>
            </a:r>
            <a:endParaRPr lang="en-US" sz="21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to explain reduced demand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9251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he2441c5d3144b6cbe30961404f9687a xmlns="b62c105e-54b3-4ef8-b3f9-f838c3cdd5c4">
      <Terms xmlns="http://schemas.microsoft.com/office/infopath/2007/PartnerControls"/>
    </he2441c5d3144b6cbe30961404f9687a>
    <TaxCatchAll xmlns="b62c105e-54b3-4ef8-b3f9-f838c3cdd5c4"/>
    <ParentListItemID xmlns="83c25bd3-9126-49ec-8f01-dca0572d58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506BC6281D74DB015A50B377AD130" ma:contentTypeVersion="5" ma:contentTypeDescription="Create a new document." ma:contentTypeScope="" ma:versionID="233a52de41aa1b19acd3aa90c0b80fd8">
  <xsd:schema xmlns:xsd="http://www.w3.org/2001/XMLSchema" xmlns:xs="http://www.w3.org/2001/XMLSchema" xmlns:p="http://schemas.microsoft.com/office/2006/metadata/properties" xmlns:ns1="http://schemas.microsoft.com/sharepoint/v3" xmlns:ns2="b62c105e-54b3-4ef8-b3f9-f838c3cdd5c4" xmlns:ns3="83c25bd3-9126-49ec-8f01-dca0572d5869" targetNamespace="http://schemas.microsoft.com/office/2006/metadata/properties" ma:root="true" ma:fieldsID="7eadc1b5b8634d5a12256c5ccd38847f" ns1:_="" ns2:_="" ns3:_="">
    <xsd:import namespace="http://schemas.microsoft.com/sharepoint/v3"/>
    <xsd:import namespace="b62c105e-54b3-4ef8-b3f9-f838c3cdd5c4"/>
    <xsd:import namespace="83c25bd3-9126-49ec-8f01-dca0572d586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he2441c5d3144b6cbe30961404f9687a" minOccurs="0"/>
                <xsd:element ref="ns2:TaxCatchAll" minOccurs="0"/>
                <xsd:element ref="ns3:ParentListItem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105e-54b3-4ef8-b3f9-f838c3cdd5c4" elementFormDefault="qualified">
    <xsd:import namespace="http://schemas.microsoft.com/office/2006/documentManagement/types"/>
    <xsd:import namespace="http://schemas.microsoft.com/office/infopath/2007/PartnerControls"/>
    <xsd:element name="he2441c5d3144b6cbe30961404f9687a" ma:index="11" nillable="true" ma:taxonomy="true" ma:internalName="he2441c5d3144b6cbe30961404f9687a" ma:taxonomyFieldName="UHD_x0020_Tag" ma:displayName="UHD Tag" ma:default="" ma:fieldId="{1e2441c5-d314-4b6c-be30-961404f9687a}" ma:taxonomyMulti="true" ma:sspId="d30d1f13-db4e-4783-9302-3e49a45ea6ee" ma:termSetId="335da765-5048-45d2-b83a-2681e5313bb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7eaa8c6f-49d8-4247-bb52-175ac148ddee}" ma:internalName="TaxCatchAll" ma:showField="CatchAllData" ma:web="b62c105e-54b3-4ef8-b3f9-f838c3cdd5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25bd3-9126-49ec-8f01-dca0572d5869" elementFormDefault="qualified">
    <xsd:import namespace="http://schemas.microsoft.com/office/2006/documentManagement/types"/>
    <xsd:import namespace="http://schemas.microsoft.com/office/infopath/2007/PartnerControls"/>
    <xsd:element name="ParentListItemID" ma:index="13" nillable="true" ma:displayName="ParentListItemID" ma:hidden="true" ma:internalName="ParentListItemID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766F45-1544-4963-B1D6-37E4E0DF1621}"/>
</file>

<file path=customXml/itemProps2.xml><?xml version="1.0" encoding="utf-8"?>
<ds:datastoreItem xmlns:ds="http://schemas.openxmlformats.org/officeDocument/2006/customXml" ds:itemID="{066BA448-299B-4FCD-9B78-CB4F05A3BDE8}"/>
</file>

<file path=customXml/itemProps3.xml><?xml version="1.0" encoding="utf-8"?>
<ds:datastoreItem xmlns:ds="http://schemas.openxmlformats.org/officeDocument/2006/customXml" ds:itemID="{8E97D4D4-DB86-4BA3-9C83-1A1C2C71E1A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652</Words>
  <Application>Microsoft Office PowerPoint</Application>
  <PresentationFormat>On-screen Show (4:3)</PresentationFormat>
  <Paragraphs>119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University of Houston-Downtown Welcome Center/Girard 3/Garage Update</vt:lpstr>
      <vt:lpstr>PowerPoint Presentation</vt:lpstr>
      <vt:lpstr>PowerPoint Presentation</vt:lpstr>
      <vt:lpstr>Original Plan Board Approved – May 2013</vt:lpstr>
      <vt:lpstr>Revised Plan Resubmit to Board – Feb 2014</vt:lpstr>
      <vt:lpstr>Parking Space Counts Fall 2011 – Spring 2015</vt:lpstr>
      <vt:lpstr>UHD CAMPUS PARKING MAP</vt:lpstr>
      <vt:lpstr> For consideration</vt:lpstr>
      <vt:lpstr>How to explain reduced demand</vt:lpstr>
      <vt:lpstr>Other Considerations</vt:lpstr>
      <vt:lpstr>...on a positive note</vt:lpstr>
      <vt:lpstr>The Long View 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GSG.pptx</dc:title>
  <dc:creator>Windows User</dc:creator>
  <cp:lastModifiedBy>localuser</cp:lastModifiedBy>
  <cp:revision>60</cp:revision>
  <cp:lastPrinted>2014-02-06T14:40:21Z</cp:lastPrinted>
  <dcterms:created xsi:type="dcterms:W3CDTF">2014-02-05T20:25:15Z</dcterms:created>
  <dcterms:modified xsi:type="dcterms:W3CDTF">2014-03-18T22:39:21Z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0x010100620506BC6281D74DB015A50B377AD130</vt:lpwstr>
  </property>
</Properties>
</file>