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5" r:id="rId3"/>
    <p:sldId id="274" r:id="rId4"/>
    <p:sldId id="297" r:id="rId5"/>
    <p:sldId id="298" r:id="rId6"/>
    <p:sldId id="299" r:id="rId7"/>
    <p:sldId id="300" r:id="rId8"/>
    <p:sldId id="301" r:id="rId9"/>
    <p:sldId id="302" r:id="rId10"/>
    <p:sldId id="29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729AD-F5DA-4427-B2A1-0B79FE4D1167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ECE6D-9368-4DD5-818D-D5D67717E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53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ECE6D-9368-4DD5-818D-D5D67717E3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35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14BAE-89AE-462C-85C6-C234746A666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39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14BAE-89AE-462C-85C6-C234746A666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81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14BAE-89AE-462C-85C6-C234746A666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917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14BAE-89AE-462C-85C6-C234746A666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6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14BAE-89AE-462C-85C6-C234746A666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10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14BAE-89AE-462C-85C6-C234746A666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90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14BAE-89AE-462C-85C6-C234746A666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478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14BAE-89AE-462C-85C6-C234746A666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07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14BAE-89AE-462C-85C6-C234746A666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46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3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6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2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2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1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4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22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0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7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41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23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AA992-F65A-4C56-A5B3-9DBC0D601C5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54EFD-ED45-435C-9A35-4CF81DF31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3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050564" y="0"/>
            <a:ext cx="409343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/>
              <a:t>April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648" y="130690"/>
            <a:ext cx="5035915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US" sz="3600" b="1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chemeClr val="bg1"/>
                </a:solidFill>
              </a:rPr>
              <a:t>Project Name</a:t>
            </a:r>
          </a:p>
          <a:p>
            <a:endParaRPr lang="en-US" sz="3150" dirty="0">
              <a:solidFill>
                <a:schemeClr val="bg1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005" y="6347453"/>
            <a:ext cx="2637263" cy="38823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 rot="5400000">
            <a:off x="1700938" y="3349626"/>
            <a:ext cx="6857998" cy="15874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pic>
        <p:nvPicPr>
          <p:cNvPr id="1026" name="Picture 2" descr="Image result for lessons learn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961" y="1695799"/>
            <a:ext cx="3521390" cy="2428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Image result for lessons learned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64" y="4493696"/>
            <a:ext cx="3690851" cy="2047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84535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3304"/>
            <a:ext cx="2221396" cy="3270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8" t="87101"/>
          <a:stretch/>
        </p:blipFill>
        <p:spPr>
          <a:xfrm>
            <a:off x="0" y="0"/>
            <a:ext cx="9144000" cy="11493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134142"/>
            <a:ext cx="9144000" cy="1041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92346"/>
            <a:ext cx="9144000" cy="1119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14" name="Rectangle 13"/>
          <p:cNvSpPr/>
          <p:nvPr/>
        </p:nvSpPr>
        <p:spPr>
          <a:xfrm>
            <a:off x="212885" y="228166"/>
            <a:ext cx="2083006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Thank you!</a:t>
            </a:r>
            <a:endParaRPr lang="en-US" sz="3000" b="1" dirty="0">
              <a:solidFill>
                <a:schemeClr val="bg1"/>
              </a:solidFill>
            </a:endParaRPr>
          </a:p>
          <a:p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128188" y="1238305"/>
            <a:ext cx="8819260" cy="492875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rgbClr val="92D050"/>
              </a:solidFill>
            </a:endParaRPr>
          </a:p>
          <a:p>
            <a:r>
              <a:rPr lang="en-US" sz="22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Thank you to the team for all your hard work to make this project successful! 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 marL="514350" indent="-51435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n w="0"/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D585-B742-F74B-92D2-C136C1F3551E}" type="slidenum">
              <a:rPr lang="en-US" smtClean="0"/>
              <a:t>10</a:t>
            </a:fld>
            <a:endParaRPr lang="en-US" dirty="0"/>
          </a:p>
        </p:txBody>
      </p:sp>
      <p:pic>
        <p:nvPicPr>
          <p:cNvPr id="1030" name="Picture 6" descr="Thank you to the PSWs &amp; HCAs! | National Association of Career Colleg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98" y="2515119"/>
            <a:ext cx="7202029" cy="327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17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3304"/>
            <a:ext cx="2221396" cy="3270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8" t="87101"/>
          <a:stretch/>
        </p:blipFill>
        <p:spPr>
          <a:xfrm>
            <a:off x="0" y="0"/>
            <a:ext cx="9144000" cy="11493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134142"/>
            <a:ext cx="9144000" cy="1041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92346"/>
            <a:ext cx="9144000" cy="1119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14" name="Rectangle 13"/>
          <p:cNvSpPr/>
          <p:nvPr/>
        </p:nvSpPr>
        <p:spPr>
          <a:xfrm>
            <a:off x="212885" y="228166"/>
            <a:ext cx="271138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b="1" dirty="0">
                <a:solidFill>
                  <a:schemeClr val="bg1"/>
                </a:solidFill>
              </a:rPr>
              <a:t>Project Scope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D585-B742-F74B-92D2-C136C1F3551E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708232" y="1611086"/>
            <a:ext cx="7807118" cy="4112772"/>
          </a:xfrm>
          <a:prstGeom prst="rect">
            <a:avLst/>
          </a:prstGeom>
        </p:spPr>
        <p:txBody>
          <a:bodyPr vert="horz" lIns="68580" tIns="34290" rIns="68580" bIns="34290" rtlCol="0">
            <a:normAutofit fontScale="3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</a:rPr>
              <a:t>Describe the work to be accomplished.</a:t>
            </a:r>
            <a:endParaRPr lang="en-US" sz="9600" dirty="0">
              <a:solidFill>
                <a:schemeClr val="tx1"/>
              </a:solidFill>
              <a:ea typeface="Verdana"/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</a:rPr>
              <a:t>What’s the purpose or business need for this project?</a:t>
            </a:r>
            <a:endParaRPr lang="en-US" sz="9600" dirty="0">
              <a:solidFill>
                <a:schemeClr val="tx1"/>
              </a:solidFill>
              <a:ea typeface="Verdana"/>
            </a:endParaRP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sz="12000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>
              <a:ln w="0"/>
              <a:solidFill>
                <a:schemeClr val="tx1"/>
              </a:solidFill>
            </a:endParaRPr>
          </a:p>
          <a:p>
            <a:pPr algn="l"/>
            <a:r>
              <a:rPr lang="en-US" sz="2800" dirty="0">
                <a:ln w="0"/>
                <a:solidFill>
                  <a:schemeClr val="tx1"/>
                </a:solidFill>
              </a:rPr>
              <a:t>	</a:t>
            </a:r>
          </a:p>
          <a:p>
            <a:pPr algn="l"/>
            <a:endParaRPr lang="en-US" sz="1500" dirty="0">
              <a:ln w="0"/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5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4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3304"/>
            <a:ext cx="2221396" cy="3270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8" t="87101"/>
          <a:stretch/>
        </p:blipFill>
        <p:spPr>
          <a:xfrm>
            <a:off x="0" y="0"/>
            <a:ext cx="9144000" cy="11493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134142"/>
            <a:ext cx="9144000" cy="1041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92346"/>
            <a:ext cx="9144000" cy="1119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14" name="Rectangle 13"/>
          <p:cNvSpPr/>
          <p:nvPr/>
        </p:nvSpPr>
        <p:spPr>
          <a:xfrm>
            <a:off x="212885" y="228166"/>
            <a:ext cx="32902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Areas of Feedback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759691" y="1530197"/>
            <a:ext cx="6172200" cy="429229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1"/>
                </a:solidFill>
              </a:rPr>
              <a:t>Product Selection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1"/>
                </a:solidFill>
              </a:rPr>
              <a:t>Implementation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1"/>
                </a:solidFill>
              </a:rPr>
              <a:t>Training 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1"/>
                </a:solidFill>
              </a:rPr>
              <a:t>Migration 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1"/>
                </a:solidFill>
              </a:rPr>
              <a:t>Testing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1"/>
                </a:solidFill>
              </a:rPr>
              <a:t>Communication</a:t>
            </a:r>
          </a:p>
          <a:p>
            <a:pPr marL="457200" indent="-4572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1"/>
                </a:solidFill>
              </a:rPr>
              <a:t>User Experience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D585-B742-F74B-92D2-C136C1F3551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7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3304"/>
            <a:ext cx="2221396" cy="3270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8" t="87101"/>
          <a:stretch/>
        </p:blipFill>
        <p:spPr>
          <a:xfrm>
            <a:off x="0" y="0"/>
            <a:ext cx="9144000" cy="11493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134142"/>
            <a:ext cx="9144000" cy="1041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92346"/>
            <a:ext cx="9144000" cy="1119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14" name="Rectangle 13"/>
          <p:cNvSpPr/>
          <p:nvPr/>
        </p:nvSpPr>
        <p:spPr>
          <a:xfrm>
            <a:off x="212885" y="228166"/>
            <a:ext cx="44903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Areas of Feedback Cont’d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724858" y="1804812"/>
            <a:ext cx="7790492" cy="374401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Was there anything in the project that surprised you or that you were not expecting?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Was there anything that you anticipated happening that did not happen?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Open Discussion/Q&amp;A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 marL="342900" indent="-342900" algn="l">
              <a:buFont typeface="Courier New" panose="02070309020205020404" pitchFamily="49" charset="0"/>
              <a:buChar char="o"/>
            </a:pP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D585-B742-F74B-92D2-C136C1F3551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269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3304"/>
            <a:ext cx="2221396" cy="3270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8" t="87101"/>
          <a:stretch/>
        </p:blipFill>
        <p:spPr>
          <a:xfrm>
            <a:off x="0" y="0"/>
            <a:ext cx="9144000" cy="11493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134142"/>
            <a:ext cx="9144000" cy="1041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92346"/>
            <a:ext cx="9144000" cy="1119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14" name="Rectangle 13"/>
          <p:cNvSpPr/>
          <p:nvPr/>
        </p:nvSpPr>
        <p:spPr>
          <a:xfrm>
            <a:off x="212885" y="228166"/>
            <a:ext cx="31756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Product</a:t>
            </a:r>
            <a:r>
              <a:rPr lang="en-US" sz="3200" dirty="0">
                <a:ln w="0"/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Selection</a:t>
            </a: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724858" y="1302310"/>
            <a:ext cx="7790492" cy="42465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400" b="1" u="sng" dirty="0">
                <a:solidFill>
                  <a:schemeClr val="tx1"/>
                </a:solidFill>
              </a:rPr>
              <a:t>Feedback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Feedback 1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Feedback 2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400" b="1" u="sng" dirty="0">
                <a:solidFill>
                  <a:schemeClr val="tx1"/>
                </a:solidFill>
              </a:rPr>
              <a:t>Improvement Plan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(If applicable)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Plan 1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Pan 2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 marL="342900" indent="-342900" algn="l">
              <a:buFont typeface="Courier New" panose="02070309020205020404" pitchFamily="49" charset="0"/>
              <a:buChar char="o"/>
            </a:pP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D585-B742-F74B-92D2-C136C1F3551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357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3304"/>
            <a:ext cx="2221396" cy="3270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8" t="87101"/>
          <a:stretch/>
        </p:blipFill>
        <p:spPr>
          <a:xfrm>
            <a:off x="0" y="0"/>
            <a:ext cx="9144000" cy="11493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134142"/>
            <a:ext cx="9144000" cy="1041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92346"/>
            <a:ext cx="9144000" cy="1119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14" name="Rectangle 13"/>
          <p:cNvSpPr/>
          <p:nvPr/>
        </p:nvSpPr>
        <p:spPr>
          <a:xfrm>
            <a:off x="212885" y="228166"/>
            <a:ext cx="2931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3200" b="1" dirty="0">
                <a:ln w="0"/>
                <a:solidFill>
                  <a:schemeClr val="bg1"/>
                </a:solidFill>
              </a:rPr>
              <a:t>Implementation</a:t>
            </a: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724858" y="1302310"/>
            <a:ext cx="7790492" cy="42465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400" b="1" u="sng" dirty="0">
                <a:solidFill>
                  <a:schemeClr val="tx1"/>
                </a:solidFill>
              </a:rPr>
              <a:t>Feedback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Feedback 1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Feedback 2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400" b="1" u="sng" dirty="0">
                <a:solidFill>
                  <a:schemeClr val="tx1"/>
                </a:solidFill>
              </a:rPr>
              <a:t>Improvement Plan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(If applicable)</a:t>
            </a:r>
            <a:r>
              <a:rPr lang="en-US" sz="2000" b="1" u="sng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Plan 1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Pan 2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 marL="342900" indent="-342900" algn="l">
              <a:buFont typeface="Courier New" panose="02070309020205020404" pitchFamily="49" charset="0"/>
              <a:buChar char="o"/>
            </a:pP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D585-B742-F74B-92D2-C136C1F3551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142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3304"/>
            <a:ext cx="2221396" cy="3270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8" t="87101"/>
          <a:stretch/>
        </p:blipFill>
        <p:spPr>
          <a:xfrm>
            <a:off x="0" y="0"/>
            <a:ext cx="9144000" cy="11493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134142"/>
            <a:ext cx="9144000" cy="1041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92346"/>
            <a:ext cx="9144000" cy="1119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14" name="Rectangle 13"/>
          <p:cNvSpPr/>
          <p:nvPr/>
        </p:nvSpPr>
        <p:spPr>
          <a:xfrm>
            <a:off x="212885" y="228166"/>
            <a:ext cx="15411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3200" b="1" dirty="0">
                <a:ln w="0"/>
                <a:solidFill>
                  <a:schemeClr val="bg1"/>
                </a:solidFill>
              </a:rPr>
              <a:t>Training</a:t>
            </a: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724858" y="1302310"/>
            <a:ext cx="7790492" cy="42465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400" b="1" u="sng" dirty="0">
                <a:solidFill>
                  <a:schemeClr val="tx1"/>
                </a:solidFill>
              </a:rPr>
              <a:t>Feedback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Feedback 1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Feedback 2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400" b="1" u="sng" dirty="0">
                <a:solidFill>
                  <a:schemeClr val="tx1"/>
                </a:solidFill>
              </a:rPr>
              <a:t>Improvement Plan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(If applicable)</a:t>
            </a:r>
            <a:r>
              <a:rPr lang="en-US" sz="2000" b="1" u="sng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Plan 1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Pan 2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 marL="342900" indent="-342900" algn="l">
              <a:buFont typeface="Courier New" panose="02070309020205020404" pitchFamily="49" charset="0"/>
              <a:buChar char="o"/>
            </a:pP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D585-B742-F74B-92D2-C136C1F3551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37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3304"/>
            <a:ext cx="2221396" cy="3270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8" t="87101"/>
          <a:stretch/>
        </p:blipFill>
        <p:spPr>
          <a:xfrm>
            <a:off x="0" y="0"/>
            <a:ext cx="9144000" cy="11493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134142"/>
            <a:ext cx="9144000" cy="1041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92346"/>
            <a:ext cx="9144000" cy="1119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14" name="Rectangle 13"/>
          <p:cNvSpPr/>
          <p:nvPr/>
        </p:nvSpPr>
        <p:spPr>
          <a:xfrm>
            <a:off x="212885" y="228166"/>
            <a:ext cx="18582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3200" b="1" dirty="0">
                <a:ln w="0"/>
                <a:solidFill>
                  <a:schemeClr val="bg1"/>
                </a:solidFill>
              </a:rPr>
              <a:t>Migration</a:t>
            </a: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724858" y="1302310"/>
            <a:ext cx="7790492" cy="42465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400" b="1" u="sng" dirty="0">
                <a:solidFill>
                  <a:schemeClr val="tx1"/>
                </a:solidFill>
              </a:rPr>
              <a:t>Feedback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Feedback 1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Feedback 2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400" b="1" u="sng" dirty="0">
                <a:solidFill>
                  <a:schemeClr val="tx1"/>
                </a:solidFill>
              </a:rPr>
              <a:t>Improvement Plan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(If applicable)</a:t>
            </a:r>
            <a:r>
              <a:rPr lang="en-US" sz="2000" b="1" u="sng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Plan 1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Pan 2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 marL="342900" indent="-342900" algn="l">
              <a:buFont typeface="Courier New" panose="02070309020205020404" pitchFamily="49" charset="0"/>
              <a:buChar char="o"/>
            </a:pP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D585-B742-F74B-92D2-C136C1F3551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132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3304"/>
            <a:ext cx="2221396" cy="3270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48" t="87101"/>
          <a:stretch/>
        </p:blipFill>
        <p:spPr>
          <a:xfrm>
            <a:off x="0" y="0"/>
            <a:ext cx="9144000" cy="11493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1134142"/>
            <a:ext cx="9144000" cy="1041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92346"/>
            <a:ext cx="9144000" cy="11196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150" dirty="0"/>
          </a:p>
        </p:txBody>
      </p:sp>
      <p:sp>
        <p:nvSpPr>
          <p:cNvPr id="14" name="Rectangle 13"/>
          <p:cNvSpPr/>
          <p:nvPr/>
        </p:nvSpPr>
        <p:spPr>
          <a:xfrm>
            <a:off x="212885" y="228166"/>
            <a:ext cx="13756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3200" b="1" dirty="0">
                <a:ln w="0"/>
                <a:solidFill>
                  <a:schemeClr val="bg1"/>
                </a:solidFill>
              </a:rPr>
              <a:t>Testing</a:t>
            </a: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724858" y="1302310"/>
            <a:ext cx="7790492" cy="42465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400" b="1" u="sng" dirty="0">
                <a:solidFill>
                  <a:schemeClr val="tx1"/>
                </a:solidFill>
              </a:rPr>
              <a:t>Feedback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Feedback 1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Feedback 2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400" b="1" u="sng" dirty="0">
                <a:solidFill>
                  <a:schemeClr val="tx1"/>
                </a:solidFill>
              </a:rPr>
              <a:t>Improvement Plan </a:t>
            </a:r>
            <a:r>
              <a:rPr lang="en-US" sz="2000" i="1" dirty="0">
                <a:solidFill>
                  <a:schemeClr val="tx1"/>
                </a:solidFill>
              </a:rPr>
              <a:t>(If applicable)</a:t>
            </a:r>
            <a:r>
              <a:rPr lang="en-US" sz="2000" b="1" u="sng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Plan 1</a:t>
            </a:r>
          </a:p>
          <a:p>
            <a:pPr marL="342900" indent="-342900" algn="l">
              <a:lnSpc>
                <a:spcPct val="15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Pan 2</a:t>
            </a:r>
            <a:endParaRPr lang="en-US" sz="2400" dirty="0">
              <a:ln w="0"/>
              <a:solidFill>
                <a:schemeClr val="tx1"/>
              </a:solidFill>
            </a:endParaRPr>
          </a:p>
          <a:p>
            <a:pPr marL="342900" indent="-342900" algn="l">
              <a:buFont typeface="Courier New" panose="02070309020205020404" pitchFamily="49" charset="0"/>
              <a:buChar char="o"/>
            </a:pP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D585-B742-F74B-92D2-C136C1F3551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38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D993DBCD1F944C98524674E1934BB1" ma:contentTypeVersion="1" ma:contentTypeDescription="Create a new document." ma:contentTypeScope="" ma:versionID="6ada874446516f4f4c8f3e014677c36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01fac345008aa34b3a53f2166bf3c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72F39F-1F55-44D6-A861-12C0D4C37777}"/>
</file>

<file path=customXml/itemProps2.xml><?xml version="1.0" encoding="utf-8"?>
<ds:datastoreItem xmlns:ds="http://schemas.openxmlformats.org/officeDocument/2006/customXml" ds:itemID="{024F06CF-C4D1-4283-8986-EE5BFE15590E}"/>
</file>

<file path=customXml/itemProps3.xml><?xml version="1.0" encoding="utf-8"?>
<ds:datastoreItem xmlns:ds="http://schemas.openxmlformats.org/officeDocument/2006/customXml" ds:itemID="{BA9131E6-B596-4CD0-B85A-D0EA08F7346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25999</TotalTime>
  <Words>192</Words>
  <Application>Microsoft Office PowerPoint</Application>
  <PresentationFormat>On-screen Show (4:3)</PresentationFormat>
  <Paragraphs>84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Houston-Downtown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Solomon, Kimberley</dc:creator>
  <cp:lastModifiedBy>Hilaire, Tai</cp:lastModifiedBy>
  <cp:revision>144</cp:revision>
  <cp:lastPrinted>2017-04-12T15:39:13Z</cp:lastPrinted>
  <dcterms:created xsi:type="dcterms:W3CDTF">2017-04-12T15:08:43Z</dcterms:created>
  <dcterms:modified xsi:type="dcterms:W3CDTF">2023-03-21T22:32:12Z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0x010100DAD993DBCD1F944C98524674E1934BB1</vt:lpwstr>
  </property>
</Properties>
</file>