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57" r:id="rId6"/>
    <p:sldId id="259" r:id="rId7"/>
    <p:sldId id="276" r:id="rId8"/>
    <p:sldId id="260" r:id="rId9"/>
    <p:sldId id="270" r:id="rId10"/>
    <p:sldId id="271" r:id="rId11"/>
    <p:sldId id="261" r:id="rId12"/>
    <p:sldId id="262" r:id="rId13"/>
    <p:sldId id="263" r:id="rId14"/>
    <p:sldId id="265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980" y="-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22:46:46.3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 0,'1427'-1'0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26T15:15:39.2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0,'450'0,"-427"0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6T15:15:51.2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0,'2329'0'0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6T15:16:03.40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0 133 0,'1719'-133'0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6T15:27:11.00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0,'1296'0'0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26T15:30:05.58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1 110,'32'1,"0"-1,1-2,-1-2,0-1,49-14,-49 11,1 2,0 1,1 1,-1 2,41 2,-40 0,1 0,-1-2,0-2,62-14,-63 9,1 1,1 2,60-2,108 9,-78 1,-81-2,-22-2,1 2,-1 1,32 5,-32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935D-9E62-17CB-7731-EDE727DF0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355E6-4BA0-990D-B3CA-0702729D4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8E425-6991-5AE5-366B-DB8A1124C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69A1-4B17-49BB-80B7-CF2A2FBD176D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560A3-5129-865E-A50A-8C9410AA8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19C51-1DA6-338B-C10C-872110D24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5E96-F445-4DCD-B5EE-D7C961A4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0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1063E-535B-9BD9-25D6-67BE535CE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AE665-DCC2-9E63-E7CA-BB89F8D0C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5CB44-3445-8910-4D3E-0DC7F1402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69A1-4B17-49BB-80B7-CF2A2FBD176D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DFFEA-C0C0-D35F-74E8-D92D3C0D2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EBB42-A2A1-3E9A-B391-EEC65B95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5E96-F445-4DCD-B5EE-D7C961A4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3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09BF30-49BF-9A47-D008-367C566D0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83D0D8-34DC-7B5F-1E99-933A60B32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5C3EB-5BEE-9F49-9A02-9048A2D95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69A1-4B17-49BB-80B7-CF2A2FBD176D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69A64-B1B6-2129-1387-D9860C242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3A0A1-4F28-8F50-91FB-729A6E42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5E96-F445-4DCD-B5EE-D7C961A4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6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F64CB-82E8-9CD9-1D4C-AA9CD166B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01EB-A2E9-0059-CBED-75D7EE777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7C0FF-20EE-13BE-A346-7B43999A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69A1-4B17-49BB-80B7-CF2A2FBD176D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5A7FC-9D96-C90F-E64C-0B755C7A4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9176D-0C36-3954-B403-37E6B922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5E96-F445-4DCD-B5EE-D7C961A4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04B8E-000F-BF47-4BBD-A69DC1CB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EB306-7527-C8AC-CB93-80A0E1C43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B5D8A-337E-7EC6-A51D-92FB7AEC3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69A1-4B17-49BB-80B7-CF2A2FBD176D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CDC68-CD1E-103F-1FC0-468B1B504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4406B-B748-3906-2330-AB9D171E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5E96-F445-4DCD-B5EE-D7C961A4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6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BBB3F-D690-1F8F-7D3A-673DB9DF5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F9E95-C5A0-92FE-898F-6ABCAD5A0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D1BEB-C616-FC65-1F3B-8E7EC2940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15BC8-79CE-E20E-D810-0C1B99015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69A1-4B17-49BB-80B7-CF2A2FBD176D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40A37-86BE-34AA-591D-A6F5C081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B059A-7187-A313-3B6D-E849CFAF2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5E96-F445-4DCD-B5EE-D7C961A4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3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47E27-89A5-0FEF-1B8F-7678B3F76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B1C29-2FED-9FFC-C919-1E2BF41BF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56F07-F857-9EF2-F9FB-1CD3C2364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B38B8-532F-D50D-1AF3-34B536555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9F02F-3775-46F4-BCEB-5EDE0F7A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B6294-B321-6DEE-3D20-48E7C23C0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69A1-4B17-49BB-80B7-CF2A2FBD176D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1A9B42-8364-9703-687C-FB1A7F154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85B14F-C968-4970-5E33-78E7AFB65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5E96-F445-4DCD-B5EE-D7C961A4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7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E6710-C626-93A4-85FE-332AC4862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5422B-F875-1736-E18B-BA8344BF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69A1-4B17-49BB-80B7-CF2A2FBD176D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E289FC-53B1-1270-E1F7-C523947B5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78207-66BD-D721-3885-314A4AB3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5E96-F445-4DCD-B5EE-D7C961A4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96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F8987D-8087-53A3-913E-25F293469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69A1-4B17-49BB-80B7-CF2A2FBD176D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125283-A3AC-10A4-4637-9BBC8EA67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12DC0-3934-D911-15A5-9965693A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5E96-F445-4DCD-B5EE-D7C961A4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3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CA238-2CBB-7F1B-A917-5206F035F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E393A-B245-398E-86CF-1BC8898A8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DDAD2-CDB1-C778-51C3-56C90212B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1411D-2184-68AD-D751-A76DDB51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69A1-4B17-49BB-80B7-CF2A2FBD176D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57FC6-A3F6-D740-26AC-E9F7FB8BB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FA733-CBFB-F4D1-8FD5-944B1D14C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5E96-F445-4DCD-B5EE-D7C961A4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5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6B121-29EF-F692-1EBC-8514C6F58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F2F617-3A18-1625-2F00-5BAC3D67CE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7A5EA-B5AC-6E65-BFE1-A87CC5510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A3720-6771-4FF5-6E65-D8F3690DE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69A1-4B17-49BB-80B7-CF2A2FBD176D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4D229-A253-ACA7-3E4B-A23133E1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8076D-BAF2-E29E-994E-C34C18574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5E96-F445-4DCD-B5EE-D7C961A4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5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D7CFC9-C0F5-88F1-A084-243F4AA62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D79DD-E6FB-FD32-008D-484976CC6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CE215-22BB-4490-0ADA-A8B1620A1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AB69A1-4B17-49BB-80B7-CF2A2FBD176D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3066A-D808-0E36-DBFB-40CD497A5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87A34-3279-13F0-D7F1-BE97048FF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065E96-F445-4DCD-B5EE-D7C961A4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9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7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customXml" Target="../ink/ink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1793F-9344-5294-66D0-C3B91278E5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 Bank Access Online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50C8382-5643-A5A0-2BDA-1C99D194B2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Processor Guide</a:t>
            </a:r>
          </a:p>
        </p:txBody>
      </p:sp>
    </p:spTree>
    <p:extLst>
      <p:ext uri="{BB962C8B-B14F-4D97-AF65-F5344CB8AC3E}">
        <p14:creationId xmlns:p14="http://schemas.microsoft.com/office/powerpoint/2010/main" val="3171030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BB8A57-5792-483D-3E88-31CB0E29B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1A18D-1BF9-CEFC-3883-720D6932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 dirty="0"/>
              <a:t>Split Transactions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A6084-5123-4564-6CCD-37078BAC1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800" dirty="0"/>
              <a:t>Another allocation line should appear. Enter the necessary information in the new fields and click the </a:t>
            </a:r>
            <a:r>
              <a:rPr lang="en-US" sz="1800" b="1" dirty="0"/>
              <a:t>Save Allocations </a:t>
            </a:r>
            <a:r>
              <a:rPr lang="en-US" sz="1800" dirty="0"/>
              <a:t>button</a:t>
            </a:r>
          </a:p>
          <a:p>
            <a:r>
              <a:rPr lang="en-US" sz="1800" dirty="0"/>
              <a:t>Splits can be removed by selecting the “Remove” checkbox on the left side of the transaction and clicking the </a:t>
            </a:r>
            <a:r>
              <a:rPr lang="en-US" sz="1800" b="1" dirty="0"/>
              <a:t>Remove</a:t>
            </a:r>
            <a:r>
              <a:rPr lang="en-US" sz="1800" dirty="0"/>
              <a:t> button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AA2407-CF52-2464-D295-9EAA939CAD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391" r="17641"/>
          <a:stretch>
            <a:fillRect/>
          </a:stretch>
        </p:blipFill>
        <p:spPr>
          <a:xfrm>
            <a:off x="5357554" y="1457324"/>
            <a:ext cx="6422966" cy="28672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001F74-7808-C463-5B54-8FF34EAF8E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49" t="59500" r="17792"/>
          <a:stretch>
            <a:fillRect/>
          </a:stretch>
        </p:blipFill>
        <p:spPr>
          <a:xfrm>
            <a:off x="5421977" y="4524375"/>
            <a:ext cx="6294119" cy="149287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A08FF61-5DB8-95E8-062B-6601A5D20D2E}"/>
              </a:ext>
            </a:extLst>
          </p:cNvPr>
          <p:cNvSpPr/>
          <p:nvPr/>
        </p:nvSpPr>
        <p:spPr>
          <a:xfrm>
            <a:off x="5483225" y="4491038"/>
            <a:ext cx="3048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10A893C-4970-21C2-DD9F-3481E963D72F}"/>
              </a:ext>
            </a:extLst>
          </p:cNvPr>
          <p:cNvCxnSpPr/>
          <p:nvPr/>
        </p:nvCxnSpPr>
        <p:spPr>
          <a:xfrm>
            <a:off x="5276850" y="4914900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758F6A-5B43-87C6-4A1F-8267B689BC36}"/>
              </a:ext>
            </a:extLst>
          </p:cNvPr>
          <p:cNvCxnSpPr/>
          <p:nvPr/>
        </p:nvCxnSpPr>
        <p:spPr>
          <a:xfrm flipH="1">
            <a:off x="7934325" y="3819525"/>
            <a:ext cx="4000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66CE61E-AA83-19B9-DF4A-673C4C632A8A}"/>
              </a:ext>
            </a:extLst>
          </p:cNvPr>
          <p:cNvCxnSpPr/>
          <p:nvPr/>
        </p:nvCxnSpPr>
        <p:spPr>
          <a:xfrm flipH="1">
            <a:off x="6010275" y="4200525"/>
            <a:ext cx="3238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364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F18FF-4675-CBEF-34F9-D7A0235CE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/>
              <a:t>Add Purpose/Benefit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95281-82DD-44FA-F51C-3E724C6B4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800" dirty="0"/>
              <a:t>Select the </a:t>
            </a:r>
            <a:r>
              <a:rPr lang="en-US" sz="1800" b="1" dirty="0"/>
              <a:t>Comments</a:t>
            </a:r>
            <a:r>
              <a:rPr lang="en-US" sz="1800" dirty="0"/>
              <a:t> tab and enter purpose and benefit statement in the field. Once completed, select </a:t>
            </a:r>
            <a:r>
              <a:rPr lang="en-US" sz="1800" b="1" dirty="0"/>
              <a:t>Save Comments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b="1" dirty="0"/>
              <a:t>*NOTE* P/B STATEMENT MUST BE LESS THAN </a:t>
            </a:r>
            <a:r>
              <a:rPr lang="en-US" sz="1800" b="1" u="sng" dirty="0"/>
              <a:t>250 CHARACTERS</a:t>
            </a:r>
          </a:p>
          <a:p>
            <a:r>
              <a:rPr lang="en-US" sz="1800" dirty="0"/>
              <a:t>Click the </a:t>
            </a:r>
            <a:r>
              <a:rPr lang="en-US" sz="1800" b="1" dirty="0"/>
              <a:t>Back to Transaction List </a:t>
            </a:r>
            <a:r>
              <a:rPr lang="en-US" sz="1800" dirty="0"/>
              <a:t>link to return to the transaction list.</a:t>
            </a:r>
          </a:p>
          <a:p>
            <a:r>
              <a:rPr lang="en-US" sz="1800" dirty="0"/>
              <a:t>Repeat this process with any remaining transactions.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91021B-5914-F359-1F9B-511518B75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211" y="3787586"/>
            <a:ext cx="390178" cy="152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6BDCA6-7EC4-849F-9575-98803DABD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072" y="4198053"/>
            <a:ext cx="595139" cy="232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1E71C9-D0E8-512B-07B8-E1BBCBE9AE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252" r="15615"/>
          <a:stretch>
            <a:fillRect/>
          </a:stretch>
        </p:blipFill>
        <p:spPr>
          <a:xfrm>
            <a:off x="5332060" y="1643062"/>
            <a:ext cx="6297965" cy="3571876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CBA55A-BD9F-9DB7-D434-DF708B1B8253}"/>
              </a:ext>
            </a:extLst>
          </p:cNvPr>
          <p:cNvCxnSpPr/>
          <p:nvPr/>
        </p:nvCxnSpPr>
        <p:spPr>
          <a:xfrm flipH="1">
            <a:off x="6477000" y="2603500"/>
            <a:ext cx="368300" cy="805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E8D490A-76D8-0380-5A30-A9BC09A73EC0}"/>
              </a:ext>
            </a:extLst>
          </p:cNvPr>
          <p:cNvCxnSpPr/>
          <p:nvPr/>
        </p:nvCxnSpPr>
        <p:spPr>
          <a:xfrm flipH="1">
            <a:off x="6153150" y="4584700"/>
            <a:ext cx="4889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963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380DA-9E59-7560-7F14-F324295C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 dirty="0"/>
              <a:t>Run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8F5C8-3B37-2276-EF21-BC18730B8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800" dirty="0"/>
              <a:t>Navigation: Open the </a:t>
            </a:r>
            <a:r>
              <a:rPr lang="en-US" sz="1800" b="1" dirty="0"/>
              <a:t>Reporting</a:t>
            </a:r>
            <a:r>
              <a:rPr lang="en-US" sz="1800" dirty="0"/>
              <a:t> menu and select </a:t>
            </a:r>
            <a:r>
              <a:rPr lang="en-US" sz="1800" b="1" dirty="0"/>
              <a:t>Transaction Detail</a:t>
            </a:r>
            <a:r>
              <a:rPr lang="en-US" sz="1800" dirty="0"/>
              <a:t> </a:t>
            </a:r>
          </a:p>
          <a:p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CDB70B-F89F-0759-BACF-EFEAEF4A6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742" y="1535352"/>
            <a:ext cx="5944115" cy="403590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087A7D-A6A5-FE65-6B3F-0A15654A1725}"/>
              </a:ext>
            </a:extLst>
          </p:cNvPr>
          <p:cNvCxnSpPr/>
          <p:nvPr/>
        </p:nvCxnSpPr>
        <p:spPr>
          <a:xfrm>
            <a:off x="6905625" y="1609725"/>
            <a:ext cx="228600" cy="285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B19F1B-1CFB-BCED-48CB-15265F54ECAA}"/>
              </a:ext>
            </a:extLst>
          </p:cNvPr>
          <p:cNvCxnSpPr/>
          <p:nvPr/>
        </p:nvCxnSpPr>
        <p:spPr>
          <a:xfrm flipH="1">
            <a:off x="7753350" y="2571750"/>
            <a:ext cx="6953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C2B77BB-5354-678F-A4E3-21492FBF68D3}"/>
              </a:ext>
            </a:extLst>
          </p:cNvPr>
          <p:cNvSpPr/>
          <p:nvPr/>
        </p:nvSpPr>
        <p:spPr>
          <a:xfrm>
            <a:off x="6096000" y="3067050"/>
            <a:ext cx="952500" cy="6381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96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5C7A-7AC5-9E61-3F71-1456C4D9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 dirty="0"/>
              <a:t>Run Report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24F1F-398B-0914-0421-342C8FC66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 fontScale="92500"/>
          </a:bodyPr>
          <a:lstStyle/>
          <a:p>
            <a:r>
              <a:rPr lang="en-US" sz="1800" dirty="0"/>
              <a:t>Ensure to select the criteria for the following sections:</a:t>
            </a:r>
          </a:p>
          <a:p>
            <a:r>
              <a:rPr lang="en-US" sz="1800" dirty="0"/>
              <a:t>Date: Select </a:t>
            </a:r>
            <a:r>
              <a:rPr lang="en-US" sz="1800" b="1" dirty="0"/>
              <a:t>Posting Date Range</a:t>
            </a:r>
            <a:r>
              <a:rPr lang="en-US" sz="1800" dirty="0"/>
              <a:t> and enter the correct start/end dates</a:t>
            </a:r>
          </a:p>
          <a:p>
            <a:r>
              <a:rPr lang="en-US" sz="1800" dirty="0"/>
              <a:t>Transactions Included: Select the </a:t>
            </a:r>
            <a:r>
              <a:rPr lang="en-US" sz="1800" b="1" dirty="0"/>
              <a:t>Include </a:t>
            </a:r>
            <a:r>
              <a:rPr lang="en-US" sz="1800" dirty="0"/>
              <a:t>button for both payments and fees</a:t>
            </a:r>
          </a:p>
          <a:p>
            <a:r>
              <a:rPr lang="en-US" sz="1800" dirty="0"/>
              <a:t>Additional Detail: select the following: </a:t>
            </a:r>
            <a:r>
              <a:rPr lang="en-US" sz="1800" b="1" dirty="0"/>
              <a:t>Display Transaction Custom Fields</a:t>
            </a:r>
            <a:r>
              <a:rPr lang="en-US" sz="1800" dirty="0"/>
              <a:t>, </a:t>
            </a:r>
            <a:r>
              <a:rPr lang="en-US" sz="1800" b="1" dirty="0"/>
              <a:t>Display Allocation Detail</a:t>
            </a:r>
            <a:r>
              <a:rPr lang="en-US" sz="1800" dirty="0"/>
              <a:t>, </a:t>
            </a:r>
            <a:r>
              <a:rPr lang="en-US" sz="1800" b="1" dirty="0"/>
              <a:t>Display Transaction Comments</a:t>
            </a:r>
            <a:r>
              <a:rPr lang="en-US" sz="1800" dirty="0"/>
              <a:t> (ensure the dropdown is on </a:t>
            </a:r>
            <a:r>
              <a:rPr lang="en-US" sz="1800" b="1" dirty="0"/>
              <a:t>Most Recent Comments</a:t>
            </a:r>
            <a:r>
              <a:rPr lang="en-US" sz="1800" dirty="0"/>
              <a:t>), and </a:t>
            </a:r>
            <a:r>
              <a:rPr lang="en-US" sz="1800" b="1" dirty="0"/>
              <a:t>Split account code segments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30A1BE-3FAE-5738-E978-A00793B0F0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664" b="60862"/>
          <a:stretch>
            <a:fillRect/>
          </a:stretch>
        </p:blipFill>
        <p:spPr>
          <a:xfrm>
            <a:off x="5884389" y="875978"/>
            <a:ext cx="5421786" cy="53009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73F6420-8BA3-B6FD-73FA-D4F4008621F1}"/>
                  </a:ext>
                </a:extLst>
              </p14:cNvPr>
              <p14:cNvContentPartPr/>
              <p14:nvPr/>
            </p14:nvContentPartPr>
            <p14:xfrm>
              <a:off x="6029055" y="2523885"/>
              <a:ext cx="17064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73F6420-8BA3-B6FD-73FA-D4F4008621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11415" y="2487885"/>
                <a:ext cx="2062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66E0244-2BF1-4C1F-9B04-ECABE0F2491F}"/>
                  </a:ext>
                </a:extLst>
              </p14:cNvPr>
              <p14:cNvContentPartPr/>
              <p14:nvPr/>
            </p14:nvContentPartPr>
            <p14:xfrm>
              <a:off x="6038775" y="3324165"/>
              <a:ext cx="838800" cy="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66E0244-2BF1-4C1F-9B04-ECABE0F2491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20775" y="3252165"/>
                <a:ext cx="8744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3BBA039-BEEC-5CA6-0120-37344F5260A2}"/>
                  </a:ext>
                </a:extLst>
              </p14:cNvPr>
              <p14:cNvContentPartPr/>
              <p14:nvPr/>
            </p14:nvContentPartPr>
            <p14:xfrm>
              <a:off x="6038775" y="5228925"/>
              <a:ext cx="619200" cy="48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3BBA039-BEEC-5CA6-0120-37344F5260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20775" y="5192925"/>
                <a:ext cx="654840" cy="1198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74E481B1-8253-C219-ABD4-91AC0EE7EB79}"/>
              </a:ext>
            </a:extLst>
          </p:cNvPr>
          <p:cNvSpPr/>
          <p:nvPr/>
        </p:nvSpPr>
        <p:spPr>
          <a:xfrm>
            <a:off x="6029055" y="2943225"/>
            <a:ext cx="2456925" cy="272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F18568-ACED-10FD-DD97-5B73B004C56D}"/>
              </a:ext>
            </a:extLst>
          </p:cNvPr>
          <p:cNvSpPr/>
          <p:nvPr/>
        </p:nvSpPr>
        <p:spPr>
          <a:xfrm>
            <a:off x="6029055" y="4610100"/>
            <a:ext cx="848520" cy="5691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1D8681-39C5-5B35-6FE1-1310756E0753}"/>
              </a:ext>
            </a:extLst>
          </p:cNvPr>
          <p:cNvSpPr/>
          <p:nvPr/>
        </p:nvSpPr>
        <p:spPr>
          <a:xfrm>
            <a:off x="6029055" y="5325405"/>
            <a:ext cx="3257820" cy="455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849FC9D-79C4-CB88-B459-23B42E261FF2}"/>
              </a:ext>
            </a:extLst>
          </p:cNvPr>
          <p:cNvCxnSpPr/>
          <p:nvPr/>
        </p:nvCxnSpPr>
        <p:spPr>
          <a:xfrm>
            <a:off x="7562850" y="2467517"/>
            <a:ext cx="352425" cy="1602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1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B9B036-A225-543C-955F-BE1AE429F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B45C-E169-3F7D-8699-B67C58FC7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 dirty="0"/>
              <a:t>Run Report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B1489-A87A-D19A-568E-115A543A7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800" u="sng" dirty="0"/>
              <a:t>Skip</a:t>
            </a:r>
            <a:r>
              <a:rPr lang="en-US" sz="1800" dirty="0"/>
              <a:t> the Merchants, Select By, and Sort Report By sections</a:t>
            </a:r>
          </a:p>
          <a:p>
            <a:r>
              <a:rPr lang="en-US" sz="1800" dirty="0"/>
              <a:t>Report Output: Ensure to select </a:t>
            </a:r>
            <a:r>
              <a:rPr lang="en-US" sz="1800" b="1" dirty="0"/>
              <a:t>PDF</a:t>
            </a:r>
            <a:r>
              <a:rPr lang="en-US" sz="1800" dirty="0"/>
              <a:t> as the Output Type</a:t>
            </a:r>
          </a:p>
          <a:p>
            <a:r>
              <a:rPr lang="en-US" sz="1800" dirty="0"/>
              <a:t>Group Report By: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Ensure the correct account number is listed</a:t>
            </a:r>
          </a:p>
          <a:p>
            <a:r>
              <a:rPr lang="en-US" sz="1800" u="sng" dirty="0"/>
              <a:t>Skip</a:t>
            </a:r>
            <a:r>
              <a:rPr lang="en-US" sz="1800" dirty="0"/>
              <a:t> Break/Subtotal Level</a:t>
            </a:r>
          </a:p>
          <a:p>
            <a:r>
              <a:rPr lang="en-US" sz="1800" dirty="0"/>
              <a:t>Review your report settings and click the </a:t>
            </a:r>
            <a:r>
              <a:rPr lang="en-US" sz="1800" b="1" dirty="0"/>
              <a:t>Run Report </a:t>
            </a:r>
            <a:r>
              <a:rPr lang="en-US" sz="1800" dirty="0"/>
              <a:t>button. Ensure to allow pop-ups on your web browser. The Report will open as a PDF in a separate window</a:t>
            </a:r>
          </a:p>
          <a:p>
            <a:endParaRPr lang="en-US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2DC872-CBE7-07BF-F1A0-91962BED00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905" r="14895" b="13472"/>
          <a:stretch>
            <a:fillRect/>
          </a:stretch>
        </p:blipFill>
        <p:spPr>
          <a:xfrm>
            <a:off x="5339330" y="1225242"/>
            <a:ext cx="6519295" cy="49517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8B6AB23-58E3-41F6-C133-76909F7770EE}"/>
              </a:ext>
            </a:extLst>
          </p:cNvPr>
          <p:cNvSpPr/>
          <p:nvPr/>
        </p:nvSpPr>
        <p:spPr>
          <a:xfrm>
            <a:off x="5419725" y="4314825"/>
            <a:ext cx="676275" cy="266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BAD9F79-6664-CB9A-1F96-603069BEE535}"/>
                  </a:ext>
                </a:extLst>
              </p14:cNvPr>
              <p14:cNvContentPartPr/>
              <p14:nvPr/>
            </p14:nvContentPartPr>
            <p14:xfrm>
              <a:off x="5419575" y="4247925"/>
              <a:ext cx="46692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BAD9F79-6664-CB9A-1F96-603069BEE5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1575" y="4211925"/>
                <a:ext cx="5025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3E49E41-9CE5-3C2E-A01D-2797C7867E0D}"/>
                  </a:ext>
                </a:extLst>
              </p14:cNvPr>
              <p14:cNvContentPartPr/>
              <p14:nvPr/>
            </p14:nvContentPartPr>
            <p14:xfrm>
              <a:off x="5448015" y="4922925"/>
              <a:ext cx="513720" cy="40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3E49E41-9CE5-3C2E-A01D-2797C7867E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30375" y="4887285"/>
                <a:ext cx="549360" cy="11196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5E96DDDD-1C32-BF8C-52FF-545B48E474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8015" y="5127418"/>
            <a:ext cx="1072989" cy="1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1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6BBD89-A28D-868D-8E51-CD472E303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E4E82-321C-99AC-9CB9-F4495A6A0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 dirty="0"/>
              <a:t>Sample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EC341-F386-892B-8D83-FE631CFED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2817495" cy="3492868"/>
          </a:xfrm>
        </p:spPr>
        <p:txBody>
          <a:bodyPr>
            <a:normAutofit/>
          </a:bodyPr>
          <a:lstStyle/>
          <a:p>
            <a:r>
              <a:rPr lang="en-US" sz="1800" dirty="0"/>
              <a:t>The report will open instantly in a new window</a:t>
            </a:r>
          </a:p>
          <a:p>
            <a:r>
              <a:rPr lang="en-US" sz="1800" dirty="0"/>
              <a:t>If ran correctly, this is how the report should look --&gt;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5145FA-0B3F-22A5-251F-035F494FA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49" y="1951355"/>
            <a:ext cx="8261263" cy="4001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200AB0-7586-9BB5-3BDF-1320D103F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255" y="3039174"/>
            <a:ext cx="1317545" cy="1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13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335BE7-AA8E-3EEC-A86B-5756B8A73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9DB02-9080-AC8A-D2F5-A8E9E1D69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 dirty="0"/>
              <a:t>Login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0B862-194E-BC33-3084-E60D5FAB5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Organization Short Name: </a:t>
            </a:r>
            <a:r>
              <a:rPr lang="en-US" sz="18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UHD</a:t>
            </a:r>
          </a:p>
          <a:p>
            <a:r>
              <a:rPr lang="en-US" sz="1800" dirty="0">
                <a:latin typeface="Aptos" panose="020B0004020202020204" pitchFamily="34" charset="0"/>
                <a:cs typeface="Times New Roman" panose="02020603050405020304" pitchFamily="18" charset="0"/>
              </a:rPr>
              <a:t>User ID: First name initial + Last Name + 2 or more numbers (ex. EPaige01)</a:t>
            </a:r>
          </a:p>
          <a:p>
            <a:r>
              <a:rPr lang="en-US" sz="1800" dirty="0">
                <a:latin typeface="Aptos" panose="020B0004020202020204" pitchFamily="34" charset="0"/>
                <a:cs typeface="Times New Roman" panose="02020603050405020304" pitchFamily="18" charset="0"/>
              </a:rPr>
              <a:t>Enter password</a:t>
            </a:r>
          </a:p>
          <a:p>
            <a:r>
              <a:rPr lang="en-US" sz="1800" dirty="0">
                <a:latin typeface="Aptos" panose="020B0004020202020204" pitchFamily="34" charset="0"/>
                <a:cs typeface="Times New Roman" panose="02020603050405020304" pitchFamily="18" charset="0"/>
              </a:rPr>
              <a:t>Click the </a:t>
            </a:r>
            <a:r>
              <a:rPr lang="en-US" sz="1800" b="1" dirty="0">
                <a:latin typeface="Aptos" panose="020B0004020202020204" pitchFamily="34" charset="0"/>
                <a:cs typeface="Times New Roman" panose="02020603050405020304" pitchFamily="18" charset="0"/>
              </a:rPr>
              <a:t>Login</a:t>
            </a:r>
            <a:r>
              <a:rPr lang="en-US" sz="1800" dirty="0">
                <a:latin typeface="Aptos" panose="020B0004020202020204" pitchFamily="34" charset="0"/>
                <a:cs typeface="Times New Roman" panose="02020603050405020304" pitchFamily="18" charset="0"/>
              </a:rPr>
              <a:t> button</a:t>
            </a:r>
            <a:endParaRPr lang="en-US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DA0950-AD67-C42E-213D-670A800ED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574" y="2079262"/>
            <a:ext cx="6131797" cy="3778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DAF5CD-C8D0-0A23-06B6-69FEC266D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840" y="4648200"/>
            <a:ext cx="73226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49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EC34EB-9B51-9EDB-772D-83494260D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FC267-93C0-3344-B6F1-961B02CB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 dirty="0"/>
              <a:t>Login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519AF-B21B-2397-EC49-3319D95F8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One-Time Passcode will be sent via email</a:t>
            </a:r>
          </a:p>
          <a:p>
            <a:r>
              <a:rPr lang="en-US" sz="1800" dirty="0">
                <a:latin typeface="Aptos" panose="020B0004020202020204" pitchFamily="34" charset="0"/>
                <a:cs typeface="Times New Roman" panose="02020603050405020304" pitchFamily="18" charset="0"/>
              </a:rPr>
              <a:t>Once received, enter the passcode and then select </a:t>
            </a:r>
            <a:r>
              <a:rPr lang="en-US" sz="1800" b="1" dirty="0">
                <a:latin typeface="Aptos" panose="020B0004020202020204" pitchFamily="34" charset="0"/>
                <a:cs typeface="Times New Roman" panose="02020603050405020304" pitchFamily="18" charset="0"/>
              </a:rPr>
              <a:t>Continue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A7E6BE-FE8D-2DD4-B3C3-17C2BE672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079262"/>
            <a:ext cx="5943600" cy="2913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415A91-2795-FDA1-79D0-A90B7D1BD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925" y="4430529"/>
            <a:ext cx="811198" cy="28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8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5B5788-592B-5958-FFA0-5B514E185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56C62-9BC1-5890-D90F-AFFF73281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 dirty="0"/>
              <a:t>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386DA-A208-86AB-2A49-D8276C42B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800" dirty="0"/>
              <a:t>The dashboard contains important account information</a:t>
            </a:r>
          </a:p>
          <a:p>
            <a:pPr lvl="1"/>
            <a:r>
              <a:rPr lang="en-US" sz="1400" dirty="0"/>
              <a:t>Account Number</a:t>
            </a:r>
          </a:p>
          <a:p>
            <a:pPr lvl="1"/>
            <a:r>
              <a:rPr lang="en-US" sz="1400" dirty="0"/>
              <a:t>Current Balance</a:t>
            </a:r>
          </a:p>
          <a:p>
            <a:pPr lvl="1"/>
            <a:r>
              <a:rPr lang="en-US" sz="1400" dirty="0"/>
              <a:t>Credit Limit</a:t>
            </a:r>
          </a:p>
          <a:p>
            <a:pPr lvl="1"/>
            <a:r>
              <a:rPr lang="en-US" sz="1400" dirty="0"/>
              <a:t>Available Credit</a:t>
            </a:r>
          </a:p>
          <a:p>
            <a:pPr lvl="1"/>
            <a:r>
              <a:rPr lang="en-US" sz="1400" dirty="0"/>
              <a:t>Last 10 Transactions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05B8B7-214B-754B-68E1-98FB25A97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284" y="1717993"/>
            <a:ext cx="5943600" cy="44589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18760E-DD5E-3F0D-7948-6097FC5BBAB5}"/>
              </a:ext>
            </a:extLst>
          </p:cNvPr>
          <p:cNvSpPr/>
          <p:nvPr/>
        </p:nvSpPr>
        <p:spPr>
          <a:xfrm>
            <a:off x="6423025" y="3671434"/>
            <a:ext cx="1057275" cy="1036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689DA3-DDB7-7EBB-71F1-556DCD29E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025" y="3947478"/>
            <a:ext cx="829128" cy="1036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B1BA3F-6A2D-BD82-422A-E90A09613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311" y="3806824"/>
            <a:ext cx="1072989" cy="1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82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EFB41-E90C-4315-CCC6-80E8CEFCF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 dirty="0"/>
              <a:t>View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B18AC-6230-A91D-496F-BA0CD91C2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Navigation: O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pen the </a:t>
            </a: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Transactions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menu and then select </a:t>
            </a: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 transactions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024349-0A5C-E317-8119-1BC6524B7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550" y="1697277"/>
            <a:ext cx="5943600" cy="40214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17712C-E56D-D05E-C11D-0A60046DC71D}"/>
              </a:ext>
            </a:extLst>
          </p:cNvPr>
          <p:cNvSpPr/>
          <p:nvPr/>
        </p:nvSpPr>
        <p:spPr>
          <a:xfrm>
            <a:off x="6677025" y="3257550"/>
            <a:ext cx="1019175" cy="6191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171053-9104-6FB9-841C-F13698348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679497">
            <a:off x="8854501" y="2235718"/>
            <a:ext cx="731397" cy="4619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913F11-98AD-65A9-EA5F-7C8F28A94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445" y="2562225"/>
            <a:ext cx="757160" cy="47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6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739D1-B275-A8C1-9194-1311C7E4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 dirty="0"/>
              <a:t>View Transactions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4AB68-8C08-DCD0-EE75-04CE03388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3884295" cy="3492868"/>
          </a:xfrm>
        </p:spPr>
        <p:txBody>
          <a:bodyPr>
            <a:normAutofit/>
          </a:bodyPr>
          <a:lstStyle/>
          <a:p>
            <a:r>
              <a:rPr lang="en-US" sz="1800" dirty="0"/>
              <a:t>Posted transactions can be viewed under the</a:t>
            </a:r>
            <a:r>
              <a:rPr lang="en-US" sz="1800" b="1" dirty="0"/>
              <a:t> Transaction List</a:t>
            </a:r>
            <a:r>
              <a:rPr lang="en-US" sz="1800" dirty="0"/>
              <a:t> section</a:t>
            </a:r>
          </a:p>
          <a:p>
            <a:r>
              <a:rPr lang="en-US" sz="1800" dirty="0"/>
              <a:t>Click the link under the </a:t>
            </a:r>
            <a:r>
              <a:rPr lang="en-US" sz="1800" b="1" dirty="0"/>
              <a:t>Trans Date </a:t>
            </a:r>
            <a:r>
              <a:rPr lang="en-US" sz="1800" dirty="0"/>
              <a:t>column for the transaction you would like to 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0220F6-4BF6-C580-303D-AB706AAEA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0" y="1849677"/>
            <a:ext cx="7239898" cy="37795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F146AD9-E430-CC17-48E4-C49884C58CEB}"/>
                  </a:ext>
                </a:extLst>
              </p14:cNvPr>
              <p14:cNvContentPartPr/>
              <p14:nvPr/>
            </p14:nvContentPartPr>
            <p14:xfrm flipH="1">
              <a:off x="5038440" y="4559569"/>
              <a:ext cx="51480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F146AD9-E430-CC17-48E4-C49884C58C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5020415" y="4541569"/>
                <a:ext cx="550490" cy="361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B0F7FF52-6FED-0412-41F0-1285422A80AB}"/>
              </a:ext>
            </a:extLst>
          </p:cNvPr>
          <p:cNvSpPr/>
          <p:nvPr/>
        </p:nvSpPr>
        <p:spPr>
          <a:xfrm>
            <a:off x="4995660" y="4430529"/>
            <a:ext cx="60036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88FE3AC-35DD-47B4-E9D5-0EF4DC401A23}"/>
              </a:ext>
            </a:extLst>
          </p:cNvPr>
          <p:cNvCxnSpPr/>
          <p:nvPr/>
        </p:nvCxnSpPr>
        <p:spPr>
          <a:xfrm>
            <a:off x="4781550" y="5286375"/>
            <a:ext cx="67627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43370EB-9E2B-B025-37D7-C63BB6F5FFFA}"/>
              </a:ext>
            </a:extLst>
          </p:cNvPr>
          <p:cNvSpPr/>
          <p:nvPr/>
        </p:nvSpPr>
        <p:spPr>
          <a:xfrm>
            <a:off x="6429375" y="3200400"/>
            <a:ext cx="74295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54E327-5673-BAE1-5E8E-0FC58B97E232}"/>
              </a:ext>
            </a:extLst>
          </p:cNvPr>
          <p:cNvSpPr/>
          <p:nvPr/>
        </p:nvSpPr>
        <p:spPr>
          <a:xfrm>
            <a:off x="5295840" y="2908388"/>
            <a:ext cx="1323930" cy="952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16CB048-8A1A-BA9B-DD0D-7DA3DF9DB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151" y="3623642"/>
            <a:ext cx="1544053" cy="1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9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66E9E3-8C9D-5656-A2D5-9EF1B1CB6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91CC6-AF86-D3B0-5C48-CD5FFDC9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 dirty="0"/>
              <a:t>Transaction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25F1-4152-1FAB-19ED-195A81F3B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800" dirty="0"/>
              <a:t>You  will be taken to the transaction summary</a:t>
            </a:r>
          </a:p>
          <a:p>
            <a:r>
              <a:rPr lang="en-US" sz="1800" dirty="0"/>
              <a:t>The transaction summary displays detailed information of the transaction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FC1006-7E02-7830-B307-B02BFE8C9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367" y="2079262"/>
            <a:ext cx="5889228" cy="3876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EF9BFD-80F6-0C25-09BF-B089B9D95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055" y="2466334"/>
            <a:ext cx="1072989" cy="1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4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9821C-8BA7-3FDC-A18E-1B9869689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/>
              <a:t>Transaction Allocation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62C8A-676D-736C-4E22-027A544A9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800" dirty="0"/>
              <a:t>Select the </a:t>
            </a:r>
            <a:r>
              <a:rPr lang="en-US" sz="1800" b="1" dirty="0"/>
              <a:t>Allocations</a:t>
            </a:r>
            <a:r>
              <a:rPr lang="en-US" sz="1800" dirty="0"/>
              <a:t> tab</a:t>
            </a:r>
          </a:p>
          <a:p>
            <a:r>
              <a:rPr lang="en-US" sz="1800" dirty="0"/>
              <a:t>Enter the account and cost center information. Once completed, select </a:t>
            </a:r>
            <a:r>
              <a:rPr lang="en-US" sz="1800" b="1" dirty="0"/>
              <a:t>Save Allocations 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FD9A9B-6952-45A3-9A1D-6F2FF3C21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958" y="2165436"/>
            <a:ext cx="7493742" cy="33971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A097DF-FCA4-F5E4-4AED-920AA5359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634" y="3429000"/>
            <a:ext cx="388621" cy="152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27C439-84E8-E363-E213-5FFB39226A98}"/>
              </a:ext>
            </a:extLst>
          </p:cNvPr>
          <p:cNvSpPr/>
          <p:nvPr/>
        </p:nvSpPr>
        <p:spPr>
          <a:xfrm>
            <a:off x="4762500" y="4229100"/>
            <a:ext cx="6019800" cy="352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85D00B-7F37-B82D-A483-5EEF41BEA791}"/>
              </a:ext>
            </a:extLst>
          </p:cNvPr>
          <p:cNvCxnSpPr/>
          <p:nvPr/>
        </p:nvCxnSpPr>
        <p:spPr>
          <a:xfrm>
            <a:off x="4324350" y="5457825"/>
            <a:ext cx="4381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D8C8D64-A4BA-A610-61D6-6BEA05FE7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65593">
            <a:off x="4516271" y="3270498"/>
            <a:ext cx="518205" cy="1646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6894EC-EC44-38DB-2289-D7857F263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955" y="2491734"/>
            <a:ext cx="1072989" cy="1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7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A57EF0-89B0-C241-D383-C8E5394AC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38D7C-1CC7-B8C0-BDA2-8BA01D604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 dirty="0"/>
              <a:t>Split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7AAC3-E3AD-9FF6-B7E6-9C5D6746A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800" dirty="0"/>
              <a:t>If you would like to split a transaction, enter the number of </a:t>
            </a:r>
            <a:r>
              <a:rPr lang="en-US" sz="1800" b="1" dirty="0"/>
              <a:t>Additional Allocation(s) </a:t>
            </a:r>
            <a:r>
              <a:rPr lang="en-US" sz="1800" dirty="0"/>
              <a:t>in the respective field (ex. For a transaction that needs to be split two ways, enter a </a:t>
            </a:r>
            <a:r>
              <a:rPr lang="en-US" sz="1800" b="1" dirty="0"/>
              <a:t>1</a:t>
            </a:r>
            <a:r>
              <a:rPr lang="en-US" sz="1800" dirty="0"/>
              <a:t> in the field) and click the </a:t>
            </a:r>
            <a:r>
              <a:rPr lang="en-US" sz="1800" b="1" dirty="0"/>
              <a:t>Add</a:t>
            </a:r>
            <a:r>
              <a:rPr lang="en-US" sz="1800" dirty="0"/>
              <a:t> button.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1F0843-9439-DEDD-059C-A584D139B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834" y="1955437"/>
            <a:ext cx="7174263" cy="325233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50F8D2-0CE4-223D-2434-79326C127FEB}"/>
              </a:ext>
            </a:extLst>
          </p:cNvPr>
          <p:cNvCxnSpPr/>
          <p:nvPr/>
        </p:nvCxnSpPr>
        <p:spPr>
          <a:xfrm flipH="1">
            <a:off x="7324725" y="4743450"/>
            <a:ext cx="4286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4354E63-E759-FF6C-F195-0C92A9F78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455" y="2256784"/>
            <a:ext cx="1072989" cy="1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10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8439</TotalTime>
  <Words>504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US Bank Access Online</vt:lpstr>
      <vt:lpstr>Login</vt:lpstr>
      <vt:lpstr>Login (cont.)</vt:lpstr>
      <vt:lpstr>Dashboard</vt:lpstr>
      <vt:lpstr>View Transactions</vt:lpstr>
      <vt:lpstr>View Transactions (cont.)</vt:lpstr>
      <vt:lpstr>Transaction Summary</vt:lpstr>
      <vt:lpstr>Transaction Allocation</vt:lpstr>
      <vt:lpstr>Split Transactions</vt:lpstr>
      <vt:lpstr>Split Transactions (cont.)</vt:lpstr>
      <vt:lpstr>Add Purpose/Benefit Statement</vt:lpstr>
      <vt:lpstr>Run Report</vt:lpstr>
      <vt:lpstr>Run Report (cont.)</vt:lpstr>
      <vt:lpstr>Run Report (cont.)</vt:lpstr>
      <vt:lpstr>Sample 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Napoleon, Jordan</dc:creator>
  <cp:lastModifiedBy>Napoleon, Jordan</cp:lastModifiedBy>
  <cp:revision>7</cp:revision>
  <dcterms:created xsi:type="dcterms:W3CDTF">2026-02-20T19:35:14Z</dcterms:created>
  <dcterms:modified xsi:type="dcterms:W3CDTF">2026-02-26T16:15:00Z</dcterms:modified>
</cp:coreProperties>
</file>