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303" r:id="rId6"/>
    <p:sldId id="274" r:id="rId7"/>
    <p:sldId id="275" r:id="rId8"/>
    <p:sldId id="309" r:id="rId9"/>
    <p:sldId id="307"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4" r:id="rId28"/>
    <p:sldId id="293" r:id="rId29"/>
    <p:sldId id="295" r:id="rId30"/>
    <p:sldId id="296" r:id="rId31"/>
    <p:sldId id="297" r:id="rId32"/>
    <p:sldId id="300" r:id="rId33"/>
    <p:sldId id="304" r:id="rId34"/>
    <p:sldId id="305" r:id="rId35"/>
    <p:sldId id="302" r:id="rId36"/>
    <p:sldId id="3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C893D-A8AC-DEC0-CF74-E13AE7F2DACD}" v="22" dt="2025-12-09T21:18:56.589"/>
    <p1510:client id="{D63F3EBC-E9A9-1EA5-D22A-80C2D4980791}" v="21" dt="2025-12-09T21:18:30.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Tabbitha" userId="S::rossta@uhd.edu::582edc33-0696-488b-818f-3126c06e5a80" providerId="AD" clId="Web-{D63F3EBC-E9A9-1EA5-D22A-80C2D4980791}"/>
    <pc:docChg chg="modSld">
      <pc:chgData name="Ross, Tabbitha" userId="S::rossta@uhd.edu::582edc33-0696-488b-818f-3126c06e5a80" providerId="AD" clId="Web-{D63F3EBC-E9A9-1EA5-D22A-80C2D4980791}" dt="2025-12-09T21:18:30.753" v="19" actId="20577"/>
      <pc:docMkLst>
        <pc:docMk/>
      </pc:docMkLst>
      <pc:sldChg chg="modSp">
        <pc:chgData name="Ross, Tabbitha" userId="S::rossta@uhd.edu::582edc33-0696-488b-818f-3126c06e5a80" providerId="AD" clId="Web-{D63F3EBC-E9A9-1EA5-D22A-80C2D4980791}" dt="2025-12-09T21:18:30.753" v="19" actId="20577"/>
        <pc:sldMkLst>
          <pc:docMk/>
          <pc:sldMk cId="3458737297" sldId="306"/>
        </pc:sldMkLst>
        <pc:spChg chg="mod">
          <ac:chgData name="Ross, Tabbitha" userId="S::rossta@uhd.edu::582edc33-0696-488b-818f-3126c06e5a80" providerId="AD" clId="Web-{D63F3EBC-E9A9-1EA5-D22A-80C2D4980791}" dt="2025-12-09T21:18:30.753" v="19" actId="20577"/>
          <ac:spMkLst>
            <pc:docMk/>
            <pc:sldMk cId="3458737297" sldId="306"/>
            <ac:spMk id="3" creationId="{D264D083-2975-91F1-FD21-2B513D8767F9}"/>
          </ac:spMkLst>
        </pc:spChg>
      </pc:sldChg>
    </pc:docChg>
  </pc:docChgLst>
  <pc:docChgLst>
    <pc:chgData name="Ross, Tabbitha" userId="S::rossta@uhd.edu::582edc33-0696-488b-818f-3126c06e5a80" providerId="AD" clId="Web-{742C893D-A8AC-DEC0-CF74-E13AE7F2DACD}"/>
    <pc:docChg chg="modSld">
      <pc:chgData name="Ross, Tabbitha" userId="S::rossta@uhd.edu::582edc33-0696-488b-818f-3126c06e5a80" providerId="AD" clId="Web-{742C893D-A8AC-DEC0-CF74-E13AE7F2DACD}" dt="2025-12-09T21:18:55.433" v="20" actId="20577"/>
      <pc:docMkLst>
        <pc:docMk/>
      </pc:docMkLst>
      <pc:sldChg chg="modSp">
        <pc:chgData name="Ross, Tabbitha" userId="S::rossta@uhd.edu::582edc33-0696-488b-818f-3126c06e5a80" providerId="AD" clId="Web-{742C893D-A8AC-DEC0-CF74-E13AE7F2DACD}" dt="2025-12-09T21:18:55.433" v="20" actId="20577"/>
        <pc:sldMkLst>
          <pc:docMk/>
          <pc:sldMk cId="3044091051" sldId="274"/>
        </pc:sldMkLst>
        <pc:spChg chg="mod">
          <ac:chgData name="Ross, Tabbitha" userId="S::rossta@uhd.edu::582edc33-0696-488b-818f-3126c06e5a80" providerId="AD" clId="Web-{742C893D-A8AC-DEC0-CF74-E13AE7F2DACD}" dt="2025-12-09T21:18:55.433" v="20" actId="20577"/>
          <ac:spMkLst>
            <pc:docMk/>
            <pc:sldMk cId="3044091051" sldId="274"/>
            <ac:spMk id="3" creationId="{7CF11AAD-87B0-F171-1865-A12C1A2DE430}"/>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uhdemergencymanagement@uhd.edu?subject=Continuity%20Plannin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uhdemergencymanagement@uhd.edu?subject=Continuity%20Plannin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87789-1F8D-4483-9C66-BA7631A2D59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3C3C36E5-2CCF-41D1-B2AE-261598D13FF7}">
      <dgm:prSet/>
      <dgm:spPr/>
      <dgm:t>
        <a:bodyPr/>
        <a:lstStyle/>
        <a:p>
          <a:r>
            <a:rPr lang="en-US"/>
            <a:t>Have a designated Continuity Planning Liaison​</a:t>
          </a:r>
        </a:p>
      </dgm:t>
    </dgm:pt>
    <dgm:pt modelId="{0F41B2D2-2AC5-461B-8CF2-BE0F7E59AEA5}" type="parTrans" cxnId="{12AAE7C1-98C2-4DE5-846E-D0883581DF58}">
      <dgm:prSet/>
      <dgm:spPr/>
      <dgm:t>
        <a:bodyPr/>
        <a:lstStyle/>
        <a:p>
          <a:endParaRPr lang="en-US"/>
        </a:p>
      </dgm:t>
    </dgm:pt>
    <dgm:pt modelId="{253BD8A9-B271-4C60-8ECF-5CCA028EF61A}" type="sibTrans" cxnId="{12AAE7C1-98C2-4DE5-846E-D0883581DF58}">
      <dgm:prSet phldrT="1" phldr="0"/>
      <dgm:spPr/>
      <dgm:t>
        <a:bodyPr/>
        <a:lstStyle/>
        <a:p>
          <a:r>
            <a:rPr lang="en-US"/>
            <a:t>1</a:t>
          </a:r>
        </a:p>
      </dgm:t>
    </dgm:pt>
    <dgm:pt modelId="{75BB553A-C346-4E64-8684-F28DC441D1B8}">
      <dgm:prSet/>
      <dgm:spPr/>
      <dgm:t>
        <a:bodyPr/>
        <a:lstStyle/>
        <a:p>
          <a:r>
            <a:rPr lang="en-US"/>
            <a:t>Schedule a Department/College Continuity Planning Meeting to obtain information and to develop contingency procedures​</a:t>
          </a:r>
        </a:p>
      </dgm:t>
    </dgm:pt>
    <dgm:pt modelId="{FBB186D6-A774-4623-8895-E69F294679FD}" type="parTrans" cxnId="{CDA13021-DA9D-4F62-AB6E-C068FFA0A580}">
      <dgm:prSet/>
      <dgm:spPr/>
      <dgm:t>
        <a:bodyPr/>
        <a:lstStyle/>
        <a:p>
          <a:endParaRPr lang="en-US"/>
        </a:p>
      </dgm:t>
    </dgm:pt>
    <dgm:pt modelId="{2BF9F9CE-3D51-4879-B257-5205BD222ADB}" type="sibTrans" cxnId="{CDA13021-DA9D-4F62-AB6E-C068FFA0A580}">
      <dgm:prSet phldrT="2" phldr="0"/>
      <dgm:spPr/>
      <dgm:t>
        <a:bodyPr/>
        <a:lstStyle/>
        <a:p>
          <a:r>
            <a:rPr lang="en-US"/>
            <a:t>2</a:t>
          </a:r>
        </a:p>
      </dgm:t>
    </dgm:pt>
    <dgm:pt modelId="{16940862-32E5-46E9-B51A-5F93F478D08F}">
      <dgm:prSet/>
      <dgm:spPr/>
      <dgm:t>
        <a:bodyPr/>
        <a:lstStyle/>
        <a:p>
          <a:r>
            <a:rPr lang="en-US"/>
            <a:t>Fill out or update the template ​</a:t>
          </a:r>
        </a:p>
      </dgm:t>
    </dgm:pt>
    <dgm:pt modelId="{ED69F30A-29E5-421B-86D4-D5436F8891C0}" type="parTrans" cxnId="{114114B7-1FF6-4F3C-B6D8-FCFA06502105}">
      <dgm:prSet/>
      <dgm:spPr/>
      <dgm:t>
        <a:bodyPr/>
        <a:lstStyle/>
        <a:p>
          <a:endParaRPr lang="en-US"/>
        </a:p>
      </dgm:t>
    </dgm:pt>
    <dgm:pt modelId="{D51765E5-5105-4CD8-8986-961DC3C09699}" type="sibTrans" cxnId="{114114B7-1FF6-4F3C-B6D8-FCFA06502105}">
      <dgm:prSet phldrT="3" phldr="0"/>
      <dgm:spPr/>
      <dgm:t>
        <a:bodyPr/>
        <a:lstStyle/>
        <a:p>
          <a:r>
            <a:rPr lang="en-US"/>
            <a:t>3</a:t>
          </a:r>
        </a:p>
      </dgm:t>
    </dgm:pt>
    <dgm:pt modelId="{0890EF82-D603-4626-9BD1-2F4D3F004DD3}">
      <dgm:prSet/>
      <dgm:spPr/>
      <dgm:t>
        <a:bodyPr/>
        <a:lstStyle/>
        <a:p>
          <a:r>
            <a:rPr lang="en-US"/>
            <a:t>Submit the template to your Department/College leadership for review and approval​</a:t>
          </a:r>
        </a:p>
      </dgm:t>
    </dgm:pt>
    <dgm:pt modelId="{0637DBF5-7E21-4BA8-841D-95BFFB4A50ED}" type="parTrans" cxnId="{52413EC2-AD69-4F7A-9428-C6EFAD87921F}">
      <dgm:prSet/>
      <dgm:spPr/>
      <dgm:t>
        <a:bodyPr/>
        <a:lstStyle/>
        <a:p>
          <a:endParaRPr lang="en-US"/>
        </a:p>
      </dgm:t>
    </dgm:pt>
    <dgm:pt modelId="{104F182E-7740-468C-91DD-304D34A8FD02}" type="sibTrans" cxnId="{52413EC2-AD69-4F7A-9428-C6EFAD87921F}">
      <dgm:prSet phldrT="4" phldr="0"/>
      <dgm:spPr/>
      <dgm:t>
        <a:bodyPr/>
        <a:lstStyle/>
        <a:p>
          <a:r>
            <a:rPr lang="en-US"/>
            <a:t>4</a:t>
          </a:r>
        </a:p>
      </dgm:t>
    </dgm:pt>
    <dgm:pt modelId="{77DD56A2-245F-496F-AD60-EF12D36D9BF1}">
      <dgm:prSet/>
      <dgm:spPr/>
      <dgm:t>
        <a:bodyPr/>
        <a:lstStyle/>
        <a:p>
          <a:r>
            <a:rPr lang="en-US"/>
            <a:t>5. Submit the approved template to </a:t>
          </a:r>
          <a:r>
            <a:rPr lang="en-US" u="sng">
              <a:hlinkClick xmlns:r="http://schemas.openxmlformats.org/officeDocument/2006/relationships" r:id="rId1"/>
            </a:rPr>
            <a:t>UHD Emergency Management</a:t>
          </a:r>
          <a:endParaRPr lang="en-US"/>
        </a:p>
      </dgm:t>
    </dgm:pt>
    <dgm:pt modelId="{0B933DAB-4BFB-401D-8F70-76495A4E1F52}" type="parTrans" cxnId="{9D967902-921F-49F1-AADD-258912043523}">
      <dgm:prSet/>
      <dgm:spPr/>
      <dgm:t>
        <a:bodyPr/>
        <a:lstStyle/>
        <a:p>
          <a:endParaRPr lang="en-US"/>
        </a:p>
      </dgm:t>
    </dgm:pt>
    <dgm:pt modelId="{8B683CAE-C408-47BA-9C61-2917228F4225}" type="sibTrans" cxnId="{9D967902-921F-49F1-AADD-258912043523}">
      <dgm:prSet phldrT="5" phldr="0"/>
      <dgm:spPr/>
      <dgm:t>
        <a:bodyPr/>
        <a:lstStyle/>
        <a:p>
          <a:r>
            <a:rPr lang="en-US"/>
            <a:t>5</a:t>
          </a:r>
        </a:p>
      </dgm:t>
    </dgm:pt>
    <dgm:pt modelId="{AA94BCC0-52C8-4849-B401-D35291B63E29}" type="pres">
      <dgm:prSet presAssocID="{31087789-1F8D-4483-9C66-BA7631A2D59D}" presName="Name0" presStyleCnt="0">
        <dgm:presLayoutVars>
          <dgm:animLvl val="lvl"/>
          <dgm:resizeHandles val="exact"/>
        </dgm:presLayoutVars>
      </dgm:prSet>
      <dgm:spPr/>
    </dgm:pt>
    <dgm:pt modelId="{CCE89911-4076-4542-BE31-D9EA5530E055}" type="pres">
      <dgm:prSet presAssocID="{3C3C36E5-2CCF-41D1-B2AE-261598D13FF7}" presName="compositeNode" presStyleCnt="0">
        <dgm:presLayoutVars>
          <dgm:bulletEnabled val="1"/>
        </dgm:presLayoutVars>
      </dgm:prSet>
      <dgm:spPr/>
    </dgm:pt>
    <dgm:pt modelId="{F8566C22-B6B5-4F8A-A8A2-F3E4AD5E8F67}" type="pres">
      <dgm:prSet presAssocID="{3C3C36E5-2CCF-41D1-B2AE-261598D13FF7}" presName="bgRect" presStyleLbl="bgAccFollowNode1" presStyleIdx="0" presStyleCnt="5"/>
      <dgm:spPr/>
    </dgm:pt>
    <dgm:pt modelId="{6C63F7F5-7D60-4A2A-9191-DA3CF15D3E1F}" type="pres">
      <dgm:prSet presAssocID="{253BD8A9-B271-4C60-8ECF-5CCA028EF61A}" presName="sibTransNodeCircle" presStyleLbl="alignNode1" presStyleIdx="0" presStyleCnt="10">
        <dgm:presLayoutVars>
          <dgm:chMax val="0"/>
          <dgm:bulletEnabled/>
        </dgm:presLayoutVars>
      </dgm:prSet>
      <dgm:spPr/>
    </dgm:pt>
    <dgm:pt modelId="{72A2372F-35D8-4EA2-BFE2-01B54D79D6B0}" type="pres">
      <dgm:prSet presAssocID="{3C3C36E5-2CCF-41D1-B2AE-261598D13FF7}" presName="bottomLine" presStyleLbl="alignNode1" presStyleIdx="1" presStyleCnt="10">
        <dgm:presLayoutVars/>
      </dgm:prSet>
      <dgm:spPr/>
    </dgm:pt>
    <dgm:pt modelId="{A8DDB7D9-E24D-48C8-BBB5-EA010C58038C}" type="pres">
      <dgm:prSet presAssocID="{3C3C36E5-2CCF-41D1-B2AE-261598D13FF7}" presName="nodeText" presStyleLbl="bgAccFollowNode1" presStyleIdx="0" presStyleCnt="5">
        <dgm:presLayoutVars>
          <dgm:bulletEnabled val="1"/>
        </dgm:presLayoutVars>
      </dgm:prSet>
      <dgm:spPr/>
    </dgm:pt>
    <dgm:pt modelId="{C2BAFC2F-6C99-43F7-A717-47DEF74A3129}" type="pres">
      <dgm:prSet presAssocID="{253BD8A9-B271-4C60-8ECF-5CCA028EF61A}" presName="sibTrans" presStyleCnt="0"/>
      <dgm:spPr/>
    </dgm:pt>
    <dgm:pt modelId="{ED738E81-613B-4900-87CC-DB8293661B51}" type="pres">
      <dgm:prSet presAssocID="{75BB553A-C346-4E64-8684-F28DC441D1B8}" presName="compositeNode" presStyleCnt="0">
        <dgm:presLayoutVars>
          <dgm:bulletEnabled val="1"/>
        </dgm:presLayoutVars>
      </dgm:prSet>
      <dgm:spPr/>
    </dgm:pt>
    <dgm:pt modelId="{757428E5-D93C-4C7E-AC5A-1388B0C66BF2}" type="pres">
      <dgm:prSet presAssocID="{75BB553A-C346-4E64-8684-F28DC441D1B8}" presName="bgRect" presStyleLbl="bgAccFollowNode1" presStyleIdx="1" presStyleCnt="5"/>
      <dgm:spPr/>
    </dgm:pt>
    <dgm:pt modelId="{66DE1856-4449-4BAF-B9F5-C94394C99535}" type="pres">
      <dgm:prSet presAssocID="{2BF9F9CE-3D51-4879-B257-5205BD222ADB}" presName="sibTransNodeCircle" presStyleLbl="alignNode1" presStyleIdx="2" presStyleCnt="10">
        <dgm:presLayoutVars>
          <dgm:chMax val="0"/>
          <dgm:bulletEnabled/>
        </dgm:presLayoutVars>
      </dgm:prSet>
      <dgm:spPr/>
    </dgm:pt>
    <dgm:pt modelId="{6EE15B4D-D5EB-4EE4-8CE9-3DBEA0526E61}" type="pres">
      <dgm:prSet presAssocID="{75BB553A-C346-4E64-8684-F28DC441D1B8}" presName="bottomLine" presStyleLbl="alignNode1" presStyleIdx="3" presStyleCnt="10">
        <dgm:presLayoutVars/>
      </dgm:prSet>
      <dgm:spPr/>
    </dgm:pt>
    <dgm:pt modelId="{FCE6ECDF-67FC-4932-8519-E16DB1B3C135}" type="pres">
      <dgm:prSet presAssocID="{75BB553A-C346-4E64-8684-F28DC441D1B8}" presName="nodeText" presStyleLbl="bgAccFollowNode1" presStyleIdx="1" presStyleCnt="5">
        <dgm:presLayoutVars>
          <dgm:bulletEnabled val="1"/>
        </dgm:presLayoutVars>
      </dgm:prSet>
      <dgm:spPr/>
    </dgm:pt>
    <dgm:pt modelId="{3304D33E-DAA1-470D-BD1C-64D6AC4CD048}" type="pres">
      <dgm:prSet presAssocID="{2BF9F9CE-3D51-4879-B257-5205BD222ADB}" presName="sibTrans" presStyleCnt="0"/>
      <dgm:spPr/>
    </dgm:pt>
    <dgm:pt modelId="{48D84821-4091-46A0-B893-EB5400CC354D}" type="pres">
      <dgm:prSet presAssocID="{16940862-32E5-46E9-B51A-5F93F478D08F}" presName="compositeNode" presStyleCnt="0">
        <dgm:presLayoutVars>
          <dgm:bulletEnabled val="1"/>
        </dgm:presLayoutVars>
      </dgm:prSet>
      <dgm:spPr/>
    </dgm:pt>
    <dgm:pt modelId="{64E85A3F-6FAA-4AEE-B09E-38B7A2FBDCFD}" type="pres">
      <dgm:prSet presAssocID="{16940862-32E5-46E9-B51A-5F93F478D08F}" presName="bgRect" presStyleLbl="bgAccFollowNode1" presStyleIdx="2" presStyleCnt="5"/>
      <dgm:spPr/>
    </dgm:pt>
    <dgm:pt modelId="{7C210A09-184B-46ED-BBEB-00A29B2D5FBF}" type="pres">
      <dgm:prSet presAssocID="{D51765E5-5105-4CD8-8986-961DC3C09699}" presName="sibTransNodeCircle" presStyleLbl="alignNode1" presStyleIdx="4" presStyleCnt="10">
        <dgm:presLayoutVars>
          <dgm:chMax val="0"/>
          <dgm:bulletEnabled/>
        </dgm:presLayoutVars>
      </dgm:prSet>
      <dgm:spPr/>
    </dgm:pt>
    <dgm:pt modelId="{18AF414B-63E2-4572-A147-0ED2007C1F4B}" type="pres">
      <dgm:prSet presAssocID="{16940862-32E5-46E9-B51A-5F93F478D08F}" presName="bottomLine" presStyleLbl="alignNode1" presStyleIdx="5" presStyleCnt="10">
        <dgm:presLayoutVars/>
      </dgm:prSet>
      <dgm:spPr/>
    </dgm:pt>
    <dgm:pt modelId="{BCAE04FC-38C0-48F3-A0E4-F76A9F496EC4}" type="pres">
      <dgm:prSet presAssocID="{16940862-32E5-46E9-B51A-5F93F478D08F}" presName="nodeText" presStyleLbl="bgAccFollowNode1" presStyleIdx="2" presStyleCnt="5">
        <dgm:presLayoutVars>
          <dgm:bulletEnabled val="1"/>
        </dgm:presLayoutVars>
      </dgm:prSet>
      <dgm:spPr/>
    </dgm:pt>
    <dgm:pt modelId="{9D6A1F2D-A880-4820-9C3F-4BC7A31FD00C}" type="pres">
      <dgm:prSet presAssocID="{D51765E5-5105-4CD8-8986-961DC3C09699}" presName="sibTrans" presStyleCnt="0"/>
      <dgm:spPr/>
    </dgm:pt>
    <dgm:pt modelId="{89102A0C-8C7F-4884-B651-CFE0F890284D}" type="pres">
      <dgm:prSet presAssocID="{0890EF82-D603-4626-9BD1-2F4D3F004DD3}" presName="compositeNode" presStyleCnt="0">
        <dgm:presLayoutVars>
          <dgm:bulletEnabled val="1"/>
        </dgm:presLayoutVars>
      </dgm:prSet>
      <dgm:spPr/>
    </dgm:pt>
    <dgm:pt modelId="{CD14EAC5-A70C-4C4B-B5A3-D74B0B51D60D}" type="pres">
      <dgm:prSet presAssocID="{0890EF82-D603-4626-9BD1-2F4D3F004DD3}" presName="bgRect" presStyleLbl="bgAccFollowNode1" presStyleIdx="3" presStyleCnt="5"/>
      <dgm:spPr/>
    </dgm:pt>
    <dgm:pt modelId="{D783515A-8B3E-4DED-A5D2-8DB12602D9B2}" type="pres">
      <dgm:prSet presAssocID="{104F182E-7740-468C-91DD-304D34A8FD02}" presName="sibTransNodeCircle" presStyleLbl="alignNode1" presStyleIdx="6" presStyleCnt="10">
        <dgm:presLayoutVars>
          <dgm:chMax val="0"/>
          <dgm:bulletEnabled/>
        </dgm:presLayoutVars>
      </dgm:prSet>
      <dgm:spPr/>
    </dgm:pt>
    <dgm:pt modelId="{6A719929-4B0E-491C-87E9-498FB4F55290}" type="pres">
      <dgm:prSet presAssocID="{0890EF82-D603-4626-9BD1-2F4D3F004DD3}" presName="bottomLine" presStyleLbl="alignNode1" presStyleIdx="7" presStyleCnt="10">
        <dgm:presLayoutVars/>
      </dgm:prSet>
      <dgm:spPr/>
    </dgm:pt>
    <dgm:pt modelId="{B654CAC1-F505-4F1F-9984-D3A005B1435B}" type="pres">
      <dgm:prSet presAssocID="{0890EF82-D603-4626-9BD1-2F4D3F004DD3}" presName="nodeText" presStyleLbl="bgAccFollowNode1" presStyleIdx="3" presStyleCnt="5">
        <dgm:presLayoutVars>
          <dgm:bulletEnabled val="1"/>
        </dgm:presLayoutVars>
      </dgm:prSet>
      <dgm:spPr/>
    </dgm:pt>
    <dgm:pt modelId="{F2B3022D-BD91-43E4-A542-F0288A502FE1}" type="pres">
      <dgm:prSet presAssocID="{104F182E-7740-468C-91DD-304D34A8FD02}" presName="sibTrans" presStyleCnt="0"/>
      <dgm:spPr/>
    </dgm:pt>
    <dgm:pt modelId="{5836C2DB-3DD8-40F9-8B0B-6D791E47C22A}" type="pres">
      <dgm:prSet presAssocID="{77DD56A2-245F-496F-AD60-EF12D36D9BF1}" presName="compositeNode" presStyleCnt="0">
        <dgm:presLayoutVars>
          <dgm:bulletEnabled val="1"/>
        </dgm:presLayoutVars>
      </dgm:prSet>
      <dgm:spPr/>
    </dgm:pt>
    <dgm:pt modelId="{79B9A51B-2A11-4555-8431-6F7D4C0BC49B}" type="pres">
      <dgm:prSet presAssocID="{77DD56A2-245F-496F-AD60-EF12D36D9BF1}" presName="bgRect" presStyleLbl="bgAccFollowNode1" presStyleIdx="4" presStyleCnt="5"/>
      <dgm:spPr/>
    </dgm:pt>
    <dgm:pt modelId="{44C28BDF-26DE-46A5-86D2-60DFCFCE7452}" type="pres">
      <dgm:prSet presAssocID="{8B683CAE-C408-47BA-9C61-2917228F4225}" presName="sibTransNodeCircle" presStyleLbl="alignNode1" presStyleIdx="8" presStyleCnt="10">
        <dgm:presLayoutVars>
          <dgm:chMax val="0"/>
          <dgm:bulletEnabled/>
        </dgm:presLayoutVars>
      </dgm:prSet>
      <dgm:spPr/>
    </dgm:pt>
    <dgm:pt modelId="{D4C7D970-924F-4E13-A6D6-C45379512C8E}" type="pres">
      <dgm:prSet presAssocID="{77DD56A2-245F-496F-AD60-EF12D36D9BF1}" presName="bottomLine" presStyleLbl="alignNode1" presStyleIdx="9" presStyleCnt="10">
        <dgm:presLayoutVars/>
      </dgm:prSet>
      <dgm:spPr/>
    </dgm:pt>
    <dgm:pt modelId="{20268535-5148-4B4D-8949-BF41A9E72C22}" type="pres">
      <dgm:prSet presAssocID="{77DD56A2-245F-496F-AD60-EF12D36D9BF1}" presName="nodeText" presStyleLbl="bgAccFollowNode1" presStyleIdx="4" presStyleCnt="5">
        <dgm:presLayoutVars>
          <dgm:bulletEnabled val="1"/>
        </dgm:presLayoutVars>
      </dgm:prSet>
      <dgm:spPr/>
    </dgm:pt>
  </dgm:ptLst>
  <dgm:cxnLst>
    <dgm:cxn modelId="{9D967902-921F-49F1-AADD-258912043523}" srcId="{31087789-1F8D-4483-9C66-BA7631A2D59D}" destId="{77DD56A2-245F-496F-AD60-EF12D36D9BF1}" srcOrd="4" destOrd="0" parTransId="{0B933DAB-4BFB-401D-8F70-76495A4E1F52}" sibTransId="{8B683CAE-C408-47BA-9C61-2917228F4225}"/>
    <dgm:cxn modelId="{54A31317-EE2A-433A-B62F-D419CCAC8A8E}" type="presOf" srcId="{2BF9F9CE-3D51-4879-B257-5205BD222ADB}" destId="{66DE1856-4449-4BAF-B9F5-C94394C99535}" srcOrd="0" destOrd="0" presId="urn:microsoft.com/office/officeart/2016/7/layout/BasicLinearProcessNumbered"/>
    <dgm:cxn modelId="{CDA13021-DA9D-4F62-AB6E-C068FFA0A580}" srcId="{31087789-1F8D-4483-9C66-BA7631A2D59D}" destId="{75BB553A-C346-4E64-8684-F28DC441D1B8}" srcOrd="1" destOrd="0" parTransId="{FBB186D6-A774-4623-8895-E69F294679FD}" sibTransId="{2BF9F9CE-3D51-4879-B257-5205BD222ADB}"/>
    <dgm:cxn modelId="{876CEF24-2F8B-4A05-8755-EE853EF7E6AC}" type="presOf" srcId="{8B683CAE-C408-47BA-9C61-2917228F4225}" destId="{44C28BDF-26DE-46A5-86D2-60DFCFCE7452}" srcOrd="0" destOrd="0" presId="urn:microsoft.com/office/officeart/2016/7/layout/BasicLinearProcessNumbered"/>
    <dgm:cxn modelId="{6C806128-4A65-4D3E-867E-88D73E09A25B}" type="presOf" srcId="{75BB553A-C346-4E64-8684-F28DC441D1B8}" destId="{FCE6ECDF-67FC-4932-8519-E16DB1B3C135}" srcOrd="1" destOrd="0" presId="urn:microsoft.com/office/officeart/2016/7/layout/BasicLinearProcessNumbered"/>
    <dgm:cxn modelId="{F0D0C328-B75C-4477-B322-6048D5926D57}" type="presOf" srcId="{253BD8A9-B271-4C60-8ECF-5CCA028EF61A}" destId="{6C63F7F5-7D60-4A2A-9191-DA3CF15D3E1F}" srcOrd="0" destOrd="0" presId="urn:microsoft.com/office/officeart/2016/7/layout/BasicLinearProcessNumbered"/>
    <dgm:cxn modelId="{32D47231-3331-41D0-8CDF-491A7CE85B0C}" type="presOf" srcId="{77DD56A2-245F-496F-AD60-EF12D36D9BF1}" destId="{20268535-5148-4B4D-8949-BF41A9E72C22}" srcOrd="1" destOrd="0" presId="urn:microsoft.com/office/officeart/2016/7/layout/BasicLinearProcessNumbered"/>
    <dgm:cxn modelId="{AB94CA37-66EF-4820-8103-BB7902C4AAE2}" type="presOf" srcId="{3C3C36E5-2CCF-41D1-B2AE-261598D13FF7}" destId="{A8DDB7D9-E24D-48C8-BBB5-EA010C58038C}" srcOrd="1" destOrd="0" presId="urn:microsoft.com/office/officeart/2016/7/layout/BasicLinearProcessNumbered"/>
    <dgm:cxn modelId="{B28BCD48-A0BB-4078-B3D7-A49A8D263B27}" type="presOf" srcId="{16940862-32E5-46E9-B51A-5F93F478D08F}" destId="{64E85A3F-6FAA-4AEE-B09E-38B7A2FBDCFD}" srcOrd="0" destOrd="0" presId="urn:microsoft.com/office/officeart/2016/7/layout/BasicLinearProcessNumbered"/>
    <dgm:cxn modelId="{1850BD6F-435F-4B67-B3A1-9EAC63907DB5}" type="presOf" srcId="{104F182E-7740-468C-91DD-304D34A8FD02}" destId="{D783515A-8B3E-4DED-A5D2-8DB12602D9B2}" srcOrd="0" destOrd="0" presId="urn:microsoft.com/office/officeart/2016/7/layout/BasicLinearProcessNumbered"/>
    <dgm:cxn modelId="{19040E72-3545-460F-9106-2630FBEC5850}" type="presOf" srcId="{D51765E5-5105-4CD8-8986-961DC3C09699}" destId="{7C210A09-184B-46ED-BBEB-00A29B2D5FBF}" srcOrd="0" destOrd="0" presId="urn:microsoft.com/office/officeart/2016/7/layout/BasicLinearProcessNumbered"/>
    <dgm:cxn modelId="{D597A052-1057-43A1-92D3-4BEBCFA3B1C6}" type="presOf" srcId="{77DD56A2-245F-496F-AD60-EF12D36D9BF1}" destId="{79B9A51B-2A11-4555-8431-6F7D4C0BC49B}" srcOrd="0" destOrd="0" presId="urn:microsoft.com/office/officeart/2016/7/layout/BasicLinearProcessNumbered"/>
    <dgm:cxn modelId="{9E878256-07D9-4175-9B4F-411327ECB88C}" type="presOf" srcId="{0890EF82-D603-4626-9BD1-2F4D3F004DD3}" destId="{CD14EAC5-A70C-4C4B-B5A3-D74B0B51D60D}" srcOrd="0" destOrd="0" presId="urn:microsoft.com/office/officeart/2016/7/layout/BasicLinearProcessNumbered"/>
    <dgm:cxn modelId="{9BC270A5-76D1-4439-B652-A4D2B0D22D18}" type="presOf" srcId="{0890EF82-D603-4626-9BD1-2F4D3F004DD3}" destId="{B654CAC1-F505-4F1F-9984-D3A005B1435B}" srcOrd="1" destOrd="0" presId="urn:microsoft.com/office/officeart/2016/7/layout/BasicLinearProcessNumbered"/>
    <dgm:cxn modelId="{114114B7-1FF6-4F3C-B6D8-FCFA06502105}" srcId="{31087789-1F8D-4483-9C66-BA7631A2D59D}" destId="{16940862-32E5-46E9-B51A-5F93F478D08F}" srcOrd="2" destOrd="0" parTransId="{ED69F30A-29E5-421B-86D4-D5436F8891C0}" sibTransId="{D51765E5-5105-4CD8-8986-961DC3C09699}"/>
    <dgm:cxn modelId="{9A4E34C1-5BC8-42C6-9448-DF5790EAF2C4}" type="presOf" srcId="{75BB553A-C346-4E64-8684-F28DC441D1B8}" destId="{757428E5-D93C-4C7E-AC5A-1388B0C66BF2}" srcOrd="0" destOrd="0" presId="urn:microsoft.com/office/officeart/2016/7/layout/BasicLinearProcessNumbered"/>
    <dgm:cxn modelId="{12AAE7C1-98C2-4DE5-846E-D0883581DF58}" srcId="{31087789-1F8D-4483-9C66-BA7631A2D59D}" destId="{3C3C36E5-2CCF-41D1-B2AE-261598D13FF7}" srcOrd="0" destOrd="0" parTransId="{0F41B2D2-2AC5-461B-8CF2-BE0F7E59AEA5}" sibTransId="{253BD8A9-B271-4C60-8ECF-5CCA028EF61A}"/>
    <dgm:cxn modelId="{52413EC2-AD69-4F7A-9428-C6EFAD87921F}" srcId="{31087789-1F8D-4483-9C66-BA7631A2D59D}" destId="{0890EF82-D603-4626-9BD1-2F4D3F004DD3}" srcOrd="3" destOrd="0" parTransId="{0637DBF5-7E21-4BA8-841D-95BFFB4A50ED}" sibTransId="{104F182E-7740-468C-91DD-304D34A8FD02}"/>
    <dgm:cxn modelId="{0D94D6C8-C172-4FDF-86E4-2C5574C55191}" type="presOf" srcId="{16940862-32E5-46E9-B51A-5F93F478D08F}" destId="{BCAE04FC-38C0-48F3-A0E4-F76A9F496EC4}" srcOrd="1" destOrd="0" presId="urn:microsoft.com/office/officeart/2016/7/layout/BasicLinearProcessNumbered"/>
    <dgm:cxn modelId="{F6649BE0-DCF2-4D06-A3CE-EC764BC3D7DC}" type="presOf" srcId="{31087789-1F8D-4483-9C66-BA7631A2D59D}" destId="{AA94BCC0-52C8-4849-B401-D35291B63E29}" srcOrd="0" destOrd="0" presId="urn:microsoft.com/office/officeart/2016/7/layout/BasicLinearProcessNumbered"/>
    <dgm:cxn modelId="{D70B05F6-46B5-4807-9DB9-3DFD9B2374F8}" type="presOf" srcId="{3C3C36E5-2CCF-41D1-B2AE-261598D13FF7}" destId="{F8566C22-B6B5-4F8A-A8A2-F3E4AD5E8F67}" srcOrd="0" destOrd="0" presId="urn:microsoft.com/office/officeart/2016/7/layout/BasicLinearProcessNumbered"/>
    <dgm:cxn modelId="{FE22AC34-4FBC-4B99-B2E2-DCAF0B34FD5E}" type="presParOf" srcId="{AA94BCC0-52C8-4849-B401-D35291B63E29}" destId="{CCE89911-4076-4542-BE31-D9EA5530E055}" srcOrd="0" destOrd="0" presId="urn:microsoft.com/office/officeart/2016/7/layout/BasicLinearProcessNumbered"/>
    <dgm:cxn modelId="{CA0A7E23-84BB-4862-9A3D-86E375A818BE}" type="presParOf" srcId="{CCE89911-4076-4542-BE31-D9EA5530E055}" destId="{F8566C22-B6B5-4F8A-A8A2-F3E4AD5E8F67}" srcOrd="0" destOrd="0" presId="urn:microsoft.com/office/officeart/2016/7/layout/BasicLinearProcessNumbered"/>
    <dgm:cxn modelId="{AD85AAD2-5953-42B9-B428-D0E0BE65B9D3}" type="presParOf" srcId="{CCE89911-4076-4542-BE31-D9EA5530E055}" destId="{6C63F7F5-7D60-4A2A-9191-DA3CF15D3E1F}" srcOrd="1" destOrd="0" presId="urn:microsoft.com/office/officeart/2016/7/layout/BasicLinearProcessNumbered"/>
    <dgm:cxn modelId="{16679A4B-15D1-482A-BF9C-15F96E4C520C}" type="presParOf" srcId="{CCE89911-4076-4542-BE31-D9EA5530E055}" destId="{72A2372F-35D8-4EA2-BFE2-01B54D79D6B0}" srcOrd="2" destOrd="0" presId="urn:microsoft.com/office/officeart/2016/7/layout/BasicLinearProcessNumbered"/>
    <dgm:cxn modelId="{D22FD795-558E-4149-BBEF-B61DDBAA48A9}" type="presParOf" srcId="{CCE89911-4076-4542-BE31-D9EA5530E055}" destId="{A8DDB7D9-E24D-48C8-BBB5-EA010C58038C}" srcOrd="3" destOrd="0" presId="urn:microsoft.com/office/officeart/2016/7/layout/BasicLinearProcessNumbered"/>
    <dgm:cxn modelId="{A7B6B94B-4513-4688-A332-4FF74CDD60BB}" type="presParOf" srcId="{AA94BCC0-52C8-4849-B401-D35291B63E29}" destId="{C2BAFC2F-6C99-43F7-A717-47DEF74A3129}" srcOrd="1" destOrd="0" presId="urn:microsoft.com/office/officeart/2016/7/layout/BasicLinearProcessNumbered"/>
    <dgm:cxn modelId="{2E87006E-BFE8-448E-B3C0-A65880CC331D}" type="presParOf" srcId="{AA94BCC0-52C8-4849-B401-D35291B63E29}" destId="{ED738E81-613B-4900-87CC-DB8293661B51}" srcOrd="2" destOrd="0" presId="urn:microsoft.com/office/officeart/2016/7/layout/BasicLinearProcessNumbered"/>
    <dgm:cxn modelId="{13D42A5C-4D2D-4752-855D-D21422A4CEF1}" type="presParOf" srcId="{ED738E81-613B-4900-87CC-DB8293661B51}" destId="{757428E5-D93C-4C7E-AC5A-1388B0C66BF2}" srcOrd="0" destOrd="0" presId="urn:microsoft.com/office/officeart/2016/7/layout/BasicLinearProcessNumbered"/>
    <dgm:cxn modelId="{6C2ED3C4-5DFF-494B-9A3A-E02CEDF5A8C7}" type="presParOf" srcId="{ED738E81-613B-4900-87CC-DB8293661B51}" destId="{66DE1856-4449-4BAF-B9F5-C94394C99535}" srcOrd="1" destOrd="0" presId="urn:microsoft.com/office/officeart/2016/7/layout/BasicLinearProcessNumbered"/>
    <dgm:cxn modelId="{55B4C019-5A4E-4193-A049-86EBAD061AB0}" type="presParOf" srcId="{ED738E81-613B-4900-87CC-DB8293661B51}" destId="{6EE15B4D-D5EB-4EE4-8CE9-3DBEA0526E61}" srcOrd="2" destOrd="0" presId="urn:microsoft.com/office/officeart/2016/7/layout/BasicLinearProcessNumbered"/>
    <dgm:cxn modelId="{B68DFE98-06D4-4A95-A2D0-F784942EAFB9}" type="presParOf" srcId="{ED738E81-613B-4900-87CC-DB8293661B51}" destId="{FCE6ECDF-67FC-4932-8519-E16DB1B3C135}" srcOrd="3" destOrd="0" presId="urn:microsoft.com/office/officeart/2016/7/layout/BasicLinearProcessNumbered"/>
    <dgm:cxn modelId="{52BF56CD-F9C4-4732-A0FF-E835E77D48EE}" type="presParOf" srcId="{AA94BCC0-52C8-4849-B401-D35291B63E29}" destId="{3304D33E-DAA1-470D-BD1C-64D6AC4CD048}" srcOrd="3" destOrd="0" presId="urn:microsoft.com/office/officeart/2016/7/layout/BasicLinearProcessNumbered"/>
    <dgm:cxn modelId="{1B127ABD-17BA-4511-9A4D-6D7EAE8B61F5}" type="presParOf" srcId="{AA94BCC0-52C8-4849-B401-D35291B63E29}" destId="{48D84821-4091-46A0-B893-EB5400CC354D}" srcOrd="4" destOrd="0" presId="urn:microsoft.com/office/officeart/2016/7/layout/BasicLinearProcessNumbered"/>
    <dgm:cxn modelId="{235F6105-7E19-46C2-B322-5CC865DB6A1B}" type="presParOf" srcId="{48D84821-4091-46A0-B893-EB5400CC354D}" destId="{64E85A3F-6FAA-4AEE-B09E-38B7A2FBDCFD}" srcOrd="0" destOrd="0" presId="urn:microsoft.com/office/officeart/2016/7/layout/BasicLinearProcessNumbered"/>
    <dgm:cxn modelId="{FC502BA8-B346-4784-9682-C8F4DEE925D8}" type="presParOf" srcId="{48D84821-4091-46A0-B893-EB5400CC354D}" destId="{7C210A09-184B-46ED-BBEB-00A29B2D5FBF}" srcOrd="1" destOrd="0" presId="urn:microsoft.com/office/officeart/2016/7/layout/BasicLinearProcessNumbered"/>
    <dgm:cxn modelId="{7647FBC9-A4ED-4724-A565-D91CD7E60E1E}" type="presParOf" srcId="{48D84821-4091-46A0-B893-EB5400CC354D}" destId="{18AF414B-63E2-4572-A147-0ED2007C1F4B}" srcOrd="2" destOrd="0" presId="urn:microsoft.com/office/officeart/2016/7/layout/BasicLinearProcessNumbered"/>
    <dgm:cxn modelId="{C4F87472-3514-49AB-ABCB-965C0A4C22F1}" type="presParOf" srcId="{48D84821-4091-46A0-B893-EB5400CC354D}" destId="{BCAE04FC-38C0-48F3-A0E4-F76A9F496EC4}" srcOrd="3" destOrd="0" presId="urn:microsoft.com/office/officeart/2016/7/layout/BasicLinearProcessNumbered"/>
    <dgm:cxn modelId="{1219E7AB-8A25-4BAD-A7CF-0DBFD6C2A6F3}" type="presParOf" srcId="{AA94BCC0-52C8-4849-B401-D35291B63E29}" destId="{9D6A1F2D-A880-4820-9C3F-4BC7A31FD00C}" srcOrd="5" destOrd="0" presId="urn:microsoft.com/office/officeart/2016/7/layout/BasicLinearProcessNumbered"/>
    <dgm:cxn modelId="{4C3CA832-347C-4D98-B712-273B6B44B035}" type="presParOf" srcId="{AA94BCC0-52C8-4849-B401-D35291B63E29}" destId="{89102A0C-8C7F-4884-B651-CFE0F890284D}" srcOrd="6" destOrd="0" presId="urn:microsoft.com/office/officeart/2016/7/layout/BasicLinearProcessNumbered"/>
    <dgm:cxn modelId="{23A3EB98-7406-4919-9A1E-9A1518265047}" type="presParOf" srcId="{89102A0C-8C7F-4884-B651-CFE0F890284D}" destId="{CD14EAC5-A70C-4C4B-B5A3-D74B0B51D60D}" srcOrd="0" destOrd="0" presId="urn:microsoft.com/office/officeart/2016/7/layout/BasicLinearProcessNumbered"/>
    <dgm:cxn modelId="{D6F0372A-57A7-45F6-9C04-F86774C79845}" type="presParOf" srcId="{89102A0C-8C7F-4884-B651-CFE0F890284D}" destId="{D783515A-8B3E-4DED-A5D2-8DB12602D9B2}" srcOrd="1" destOrd="0" presId="urn:microsoft.com/office/officeart/2016/7/layout/BasicLinearProcessNumbered"/>
    <dgm:cxn modelId="{82A2E853-1426-4D95-A916-199FAE7C0340}" type="presParOf" srcId="{89102A0C-8C7F-4884-B651-CFE0F890284D}" destId="{6A719929-4B0E-491C-87E9-498FB4F55290}" srcOrd="2" destOrd="0" presId="urn:microsoft.com/office/officeart/2016/7/layout/BasicLinearProcessNumbered"/>
    <dgm:cxn modelId="{0E2C345C-7DAB-49C6-894A-AEDEE37B9AF8}" type="presParOf" srcId="{89102A0C-8C7F-4884-B651-CFE0F890284D}" destId="{B654CAC1-F505-4F1F-9984-D3A005B1435B}" srcOrd="3" destOrd="0" presId="urn:microsoft.com/office/officeart/2016/7/layout/BasicLinearProcessNumbered"/>
    <dgm:cxn modelId="{D6956A90-93AA-4B81-8F89-00040E228144}" type="presParOf" srcId="{AA94BCC0-52C8-4849-B401-D35291B63E29}" destId="{F2B3022D-BD91-43E4-A542-F0288A502FE1}" srcOrd="7" destOrd="0" presId="urn:microsoft.com/office/officeart/2016/7/layout/BasicLinearProcessNumbered"/>
    <dgm:cxn modelId="{B0779ADF-0294-498D-9B10-D58B45615254}" type="presParOf" srcId="{AA94BCC0-52C8-4849-B401-D35291B63E29}" destId="{5836C2DB-3DD8-40F9-8B0B-6D791E47C22A}" srcOrd="8" destOrd="0" presId="urn:microsoft.com/office/officeart/2016/7/layout/BasicLinearProcessNumbered"/>
    <dgm:cxn modelId="{4E21DE7B-D62F-4C55-AAD5-AFD651C352FD}" type="presParOf" srcId="{5836C2DB-3DD8-40F9-8B0B-6D791E47C22A}" destId="{79B9A51B-2A11-4555-8431-6F7D4C0BC49B}" srcOrd="0" destOrd="0" presId="urn:microsoft.com/office/officeart/2016/7/layout/BasicLinearProcessNumbered"/>
    <dgm:cxn modelId="{0995FD36-FFB6-4CE0-9A26-3F929193826E}" type="presParOf" srcId="{5836C2DB-3DD8-40F9-8B0B-6D791E47C22A}" destId="{44C28BDF-26DE-46A5-86D2-60DFCFCE7452}" srcOrd="1" destOrd="0" presId="urn:microsoft.com/office/officeart/2016/7/layout/BasicLinearProcessNumbered"/>
    <dgm:cxn modelId="{1F9AE3F5-F054-4AC3-8395-283E7F0C909E}" type="presParOf" srcId="{5836C2DB-3DD8-40F9-8B0B-6D791E47C22A}" destId="{D4C7D970-924F-4E13-A6D6-C45379512C8E}" srcOrd="2" destOrd="0" presId="urn:microsoft.com/office/officeart/2016/7/layout/BasicLinearProcessNumbered"/>
    <dgm:cxn modelId="{3F81A9D3-D9DE-4615-B6BA-0E5014ACFB58}" type="presParOf" srcId="{5836C2DB-3DD8-40F9-8B0B-6D791E47C22A}" destId="{20268535-5148-4B4D-8949-BF41A9E72C2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66C22-B6B5-4F8A-A8A2-F3E4AD5E8F67}">
      <dsp:nvSpPr>
        <dsp:cNvPr id="0" name=""/>
        <dsp:cNvSpPr/>
      </dsp:nvSpPr>
      <dsp:spPr>
        <a:xfrm>
          <a:off x="3735" y="680800"/>
          <a:ext cx="2022288" cy="283120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488950">
            <a:lnSpc>
              <a:spcPct val="90000"/>
            </a:lnSpc>
            <a:spcBef>
              <a:spcPct val="0"/>
            </a:spcBef>
            <a:spcAft>
              <a:spcPct val="35000"/>
            </a:spcAft>
            <a:buNone/>
          </a:pPr>
          <a:r>
            <a:rPr lang="en-US" sz="1100" kern="1200"/>
            <a:t>Have a designated Continuity Planning Liaison​</a:t>
          </a:r>
        </a:p>
      </dsp:txBody>
      <dsp:txXfrm>
        <a:off x="3735" y="1756658"/>
        <a:ext cx="2022288" cy="1698722"/>
      </dsp:txXfrm>
    </dsp:sp>
    <dsp:sp modelId="{6C63F7F5-7D60-4A2A-9191-DA3CF15D3E1F}">
      <dsp:nvSpPr>
        <dsp:cNvPr id="0" name=""/>
        <dsp:cNvSpPr/>
      </dsp:nvSpPr>
      <dsp:spPr>
        <a:xfrm>
          <a:off x="590198" y="963920"/>
          <a:ext cx="849361" cy="84936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14584" y="1088306"/>
        <a:ext cx="600589" cy="600589"/>
      </dsp:txXfrm>
    </dsp:sp>
    <dsp:sp modelId="{72A2372F-35D8-4EA2-BFE2-01B54D79D6B0}">
      <dsp:nvSpPr>
        <dsp:cNvPr id="0" name=""/>
        <dsp:cNvSpPr/>
      </dsp:nvSpPr>
      <dsp:spPr>
        <a:xfrm>
          <a:off x="3735" y="3511932"/>
          <a:ext cx="2022288" cy="72"/>
        </a:xfrm>
        <a:prstGeom prst="rect">
          <a:avLst/>
        </a:prstGeom>
        <a:solidFill>
          <a:schemeClr val="accent2">
            <a:hueOff val="715957"/>
            <a:satOff val="-2055"/>
            <a:lumOff val="-3290"/>
            <a:alphaOff val="0"/>
          </a:schemeClr>
        </a:solidFill>
        <a:ln w="19050" cap="flat" cmpd="sng" algn="ctr">
          <a:solidFill>
            <a:schemeClr val="accent2">
              <a:hueOff val="715957"/>
              <a:satOff val="-2055"/>
              <a:lumOff val="-3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428E5-D93C-4C7E-AC5A-1388B0C66BF2}">
      <dsp:nvSpPr>
        <dsp:cNvPr id="0" name=""/>
        <dsp:cNvSpPr/>
      </dsp:nvSpPr>
      <dsp:spPr>
        <a:xfrm>
          <a:off x="2228252" y="680800"/>
          <a:ext cx="2022288" cy="2831204"/>
        </a:xfrm>
        <a:prstGeom prst="rect">
          <a:avLst/>
        </a:prstGeom>
        <a:solidFill>
          <a:schemeClr val="accent2">
            <a:tint val="40000"/>
            <a:alpha val="90000"/>
            <a:hueOff val="1683680"/>
            <a:satOff val="-15558"/>
            <a:lumOff val="-1754"/>
            <a:alphaOff val="0"/>
          </a:schemeClr>
        </a:solidFill>
        <a:ln w="19050" cap="flat" cmpd="sng" algn="ctr">
          <a:solidFill>
            <a:schemeClr val="accent2">
              <a:tint val="40000"/>
              <a:alpha val="90000"/>
              <a:hueOff val="1683680"/>
              <a:satOff val="-15558"/>
              <a:lumOff val="-17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488950">
            <a:lnSpc>
              <a:spcPct val="90000"/>
            </a:lnSpc>
            <a:spcBef>
              <a:spcPct val="0"/>
            </a:spcBef>
            <a:spcAft>
              <a:spcPct val="35000"/>
            </a:spcAft>
            <a:buNone/>
          </a:pPr>
          <a:r>
            <a:rPr lang="en-US" sz="1100" kern="1200"/>
            <a:t>Schedule a Department/College Continuity Planning Meeting to obtain information and to develop contingency procedures​</a:t>
          </a:r>
        </a:p>
      </dsp:txBody>
      <dsp:txXfrm>
        <a:off x="2228252" y="1756658"/>
        <a:ext cx="2022288" cy="1698722"/>
      </dsp:txXfrm>
    </dsp:sp>
    <dsp:sp modelId="{66DE1856-4449-4BAF-B9F5-C94394C99535}">
      <dsp:nvSpPr>
        <dsp:cNvPr id="0" name=""/>
        <dsp:cNvSpPr/>
      </dsp:nvSpPr>
      <dsp:spPr>
        <a:xfrm>
          <a:off x="2814716" y="963920"/>
          <a:ext cx="849361" cy="849361"/>
        </a:xfrm>
        <a:prstGeom prst="ellipse">
          <a:avLst/>
        </a:prstGeom>
        <a:solidFill>
          <a:schemeClr val="accent2">
            <a:hueOff val="1431914"/>
            <a:satOff val="-4110"/>
            <a:lumOff val="-6580"/>
            <a:alphaOff val="0"/>
          </a:schemeClr>
        </a:solidFill>
        <a:ln w="19050" cap="flat" cmpd="sng" algn="ctr">
          <a:solidFill>
            <a:schemeClr val="accent2">
              <a:hueOff val="1431914"/>
              <a:satOff val="-4110"/>
              <a:lumOff val="-65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39102" y="1088306"/>
        <a:ext cx="600589" cy="600589"/>
      </dsp:txXfrm>
    </dsp:sp>
    <dsp:sp modelId="{6EE15B4D-D5EB-4EE4-8CE9-3DBEA0526E61}">
      <dsp:nvSpPr>
        <dsp:cNvPr id="0" name=""/>
        <dsp:cNvSpPr/>
      </dsp:nvSpPr>
      <dsp:spPr>
        <a:xfrm>
          <a:off x="2228252" y="3511932"/>
          <a:ext cx="2022288" cy="72"/>
        </a:xfrm>
        <a:prstGeom prst="rect">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85A3F-6FAA-4AEE-B09E-38B7A2FBDCFD}">
      <dsp:nvSpPr>
        <dsp:cNvPr id="0" name=""/>
        <dsp:cNvSpPr/>
      </dsp:nvSpPr>
      <dsp:spPr>
        <a:xfrm>
          <a:off x="4452770" y="680800"/>
          <a:ext cx="2022288" cy="2831204"/>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488950">
            <a:lnSpc>
              <a:spcPct val="90000"/>
            </a:lnSpc>
            <a:spcBef>
              <a:spcPct val="0"/>
            </a:spcBef>
            <a:spcAft>
              <a:spcPct val="35000"/>
            </a:spcAft>
            <a:buNone/>
          </a:pPr>
          <a:r>
            <a:rPr lang="en-US" sz="1100" kern="1200"/>
            <a:t>Fill out or update the template ​</a:t>
          </a:r>
        </a:p>
      </dsp:txBody>
      <dsp:txXfrm>
        <a:off x="4452770" y="1756658"/>
        <a:ext cx="2022288" cy="1698722"/>
      </dsp:txXfrm>
    </dsp:sp>
    <dsp:sp modelId="{7C210A09-184B-46ED-BBEB-00A29B2D5FBF}">
      <dsp:nvSpPr>
        <dsp:cNvPr id="0" name=""/>
        <dsp:cNvSpPr/>
      </dsp:nvSpPr>
      <dsp:spPr>
        <a:xfrm>
          <a:off x="5039233" y="963920"/>
          <a:ext cx="849361" cy="849361"/>
        </a:xfrm>
        <a:prstGeom prst="ellipse">
          <a:avLst/>
        </a:prstGeom>
        <a:solidFill>
          <a:schemeClr val="accent2">
            <a:hueOff val="2863828"/>
            <a:satOff val="-8219"/>
            <a:lumOff val="-13160"/>
            <a:alphaOff val="0"/>
          </a:schemeClr>
        </a:solidFill>
        <a:ln w="19050" cap="flat" cmpd="sng" algn="ctr">
          <a:solidFill>
            <a:schemeClr val="accent2">
              <a:hueOff val="2863828"/>
              <a:satOff val="-8219"/>
              <a:lumOff val="-13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63619" y="1088306"/>
        <a:ext cx="600589" cy="600589"/>
      </dsp:txXfrm>
    </dsp:sp>
    <dsp:sp modelId="{18AF414B-63E2-4572-A147-0ED2007C1F4B}">
      <dsp:nvSpPr>
        <dsp:cNvPr id="0" name=""/>
        <dsp:cNvSpPr/>
      </dsp:nvSpPr>
      <dsp:spPr>
        <a:xfrm>
          <a:off x="4452770" y="3511932"/>
          <a:ext cx="2022288" cy="72"/>
        </a:xfrm>
        <a:prstGeom prst="rect">
          <a:avLst/>
        </a:prstGeom>
        <a:solidFill>
          <a:schemeClr val="accent2">
            <a:hueOff val="3579786"/>
            <a:satOff val="-10274"/>
            <a:lumOff val="-16449"/>
            <a:alphaOff val="0"/>
          </a:schemeClr>
        </a:solidFill>
        <a:ln w="19050" cap="flat" cmpd="sng" algn="ctr">
          <a:solidFill>
            <a:schemeClr val="accent2">
              <a:hueOff val="3579786"/>
              <a:satOff val="-10274"/>
              <a:lumOff val="-164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4EAC5-A70C-4C4B-B5A3-D74B0B51D60D}">
      <dsp:nvSpPr>
        <dsp:cNvPr id="0" name=""/>
        <dsp:cNvSpPr/>
      </dsp:nvSpPr>
      <dsp:spPr>
        <a:xfrm>
          <a:off x="6677287" y="680800"/>
          <a:ext cx="2022288" cy="2831204"/>
        </a:xfrm>
        <a:prstGeom prst="rect">
          <a:avLst/>
        </a:prstGeom>
        <a:solidFill>
          <a:schemeClr val="accent2">
            <a:tint val="40000"/>
            <a:alpha val="90000"/>
            <a:hueOff val="5051039"/>
            <a:satOff val="-46674"/>
            <a:lumOff val="-5261"/>
            <a:alphaOff val="0"/>
          </a:schemeClr>
        </a:solidFill>
        <a:ln w="19050" cap="flat" cmpd="sng" algn="ctr">
          <a:solidFill>
            <a:schemeClr val="accent2">
              <a:tint val="40000"/>
              <a:alpha val="90000"/>
              <a:hueOff val="5051039"/>
              <a:satOff val="-46674"/>
              <a:lumOff val="-5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488950">
            <a:lnSpc>
              <a:spcPct val="90000"/>
            </a:lnSpc>
            <a:spcBef>
              <a:spcPct val="0"/>
            </a:spcBef>
            <a:spcAft>
              <a:spcPct val="35000"/>
            </a:spcAft>
            <a:buNone/>
          </a:pPr>
          <a:r>
            <a:rPr lang="en-US" sz="1100" kern="1200"/>
            <a:t>Submit the template to your Department/College leadership for review and approval​</a:t>
          </a:r>
        </a:p>
      </dsp:txBody>
      <dsp:txXfrm>
        <a:off x="6677287" y="1756658"/>
        <a:ext cx="2022288" cy="1698722"/>
      </dsp:txXfrm>
    </dsp:sp>
    <dsp:sp modelId="{D783515A-8B3E-4DED-A5D2-8DB12602D9B2}">
      <dsp:nvSpPr>
        <dsp:cNvPr id="0" name=""/>
        <dsp:cNvSpPr/>
      </dsp:nvSpPr>
      <dsp:spPr>
        <a:xfrm>
          <a:off x="7263751" y="963920"/>
          <a:ext cx="849361" cy="849361"/>
        </a:xfrm>
        <a:prstGeom prst="ellips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88137" y="1088306"/>
        <a:ext cx="600589" cy="600589"/>
      </dsp:txXfrm>
    </dsp:sp>
    <dsp:sp modelId="{6A719929-4B0E-491C-87E9-498FB4F55290}">
      <dsp:nvSpPr>
        <dsp:cNvPr id="0" name=""/>
        <dsp:cNvSpPr/>
      </dsp:nvSpPr>
      <dsp:spPr>
        <a:xfrm>
          <a:off x="6677287" y="3511932"/>
          <a:ext cx="2022288" cy="72"/>
        </a:xfrm>
        <a:prstGeom prst="rect">
          <a:avLst/>
        </a:prstGeom>
        <a:solidFill>
          <a:schemeClr val="accent2">
            <a:hueOff val="5011700"/>
            <a:satOff val="-14383"/>
            <a:lumOff val="-23029"/>
            <a:alphaOff val="0"/>
          </a:schemeClr>
        </a:solidFill>
        <a:ln w="19050" cap="flat" cmpd="sng" algn="ctr">
          <a:solidFill>
            <a:schemeClr val="accent2">
              <a:hueOff val="5011700"/>
              <a:satOff val="-14383"/>
              <a:lumOff val="-23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9A51B-2A11-4555-8431-6F7D4C0BC49B}">
      <dsp:nvSpPr>
        <dsp:cNvPr id="0" name=""/>
        <dsp:cNvSpPr/>
      </dsp:nvSpPr>
      <dsp:spPr>
        <a:xfrm>
          <a:off x="8901805" y="680800"/>
          <a:ext cx="2022288" cy="2831204"/>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665" tIns="330200" rIns="157665" bIns="330200" numCol="1" spcCol="1270" anchor="t" anchorCtr="0">
          <a:noAutofit/>
        </a:bodyPr>
        <a:lstStyle/>
        <a:p>
          <a:pPr marL="0" lvl="0" indent="0" algn="l" defTabSz="488950">
            <a:lnSpc>
              <a:spcPct val="90000"/>
            </a:lnSpc>
            <a:spcBef>
              <a:spcPct val="0"/>
            </a:spcBef>
            <a:spcAft>
              <a:spcPct val="35000"/>
            </a:spcAft>
            <a:buNone/>
          </a:pPr>
          <a:r>
            <a:rPr lang="en-US" sz="1100" kern="1200"/>
            <a:t>5. Submit the approved template to </a:t>
          </a:r>
          <a:r>
            <a:rPr lang="en-US" sz="1100" u="sng" kern="1200">
              <a:hlinkClick xmlns:r="http://schemas.openxmlformats.org/officeDocument/2006/relationships" r:id="rId1"/>
            </a:rPr>
            <a:t>UHD Emergency Management</a:t>
          </a:r>
          <a:endParaRPr lang="en-US" sz="1100" kern="1200"/>
        </a:p>
      </dsp:txBody>
      <dsp:txXfrm>
        <a:off x="8901805" y="1756658"/>
        <a:ext cx="2022288" cy="1698722"/>
      </dsp:txXfrm>
    </dsp:sp>
    <dsp:sp modelId="{44C28BDF-26DE-46A5-86D2-60DFCFCE7452}">
      <dsp:nvSpPr>
        <dsp:cNvPr id="0" name=""/>
        <dsp:cNvSpPr/>
      </dsp:nvSpPr>
      <dsp:spPr>
        <a:xfrm>
          <a:off x="9488268" y="963920"/>
          <a:ext cx="849361" cy="849361"/>
        </a:xfrm>
        <a:prstGeom prst="ellipse">
          <a:avLst/>
        </a:prstGeom>
        <a:solidFill>
          <a:schemeClr val="accent2">
            <a:hueOff val="5727657"/>
            <a:satOff val="-16438"/>
            <a:lumOff val="-26319"/>
            <a:alphaOff val="0"/>
          </a:schemeClr>
        </a:solidFill>
        <a:ln w="19050" cap="flat" cmpd="sng" algn="ctr">
          <a:solidFill>
            <a:schemeClr val="accent2">
              <a:hueOff val="5727657"/>
              <a:satOff val="-16438"/>
              <a:lumOff val="-26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220" tIns="12700" rIns="66220"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612654" y="1088306"/>
        <a:ext cx="600589" cy="600589"/>
      </dsp:txXfrm>
    </dsp:sp>
    <dsp:sp modelId="{D4C7D970-924F-4E13-A6D6-C45379512C8E}">
      <dsp:nvSpPr>
        <dsp:cNvPr id="0" name=""/>
        <dsp:cNvSpPr/>
      </dsp:nvSpPr>
      <dsp:spPr>
        <a:xfrm>
          <a:off x="8901805" y="3511932"/>
          <a:ext cx="2022288"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2513-599D-4D9B-44B8-0CCDD9A94E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B6A70-3008-5AC8-445E-2C688063B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D0416F-FE5E-D2C2-EF5A-22985C4502F6}"/>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48F8F90D-071A-A1B6-AA37-4B58BFF40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13054-6C69-19B1-3E15-973C54AAEB26}"/>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28922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D35-A0B4-0411-32AF-3240B4C66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D982C-79A5-B37F-0782-FCE71C424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EC233-A0F3-A292-75F9-A3D4D7595ECB}"/>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E14C3945-051D-1B12-E2EA-C16FC90B4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841B2-0418-9C91-1A67-2FD309310B3F}"/>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309909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67E2D-F1FE-5802-1094-72AE35022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00965B-8CA3-7B28-D4A7-D5F0FE36BC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E45AD-02C1-0E6B-1397-D807461D9A85}"/>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FA4C43F9-717E-6130-DAC1-F557B68DE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F10D2-CF82-2382-B261-2376429E9F3A}"/>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332444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4141-0664-A36E-4E0F-B0B9E7F8A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83BD5-D822-E7B2-EA14-8892DFBA18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8805D-1988-0650-B505-D00AAE45B901}"/>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EB0CD37D-03D7-5060-D69D-E1E1B8B33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FCA5-14B7-BB0C-841A-3B1AFB71EA62}"/>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403459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83A5-B07C-F949-62FD-71ABEF54C2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E2FB5-488F-075B-F567-7E7C959C9F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DC575-354C-E4D9-B0DD-442250C94000}"/>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5C8707F6-90C3-2F06-0E79-D9DCD1CC2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B116B-09D2-12F4-6D11-14FD4EE21497}"/>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45217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7F49-787C-FF5D-FE2F-80A29D591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4AD47-91E9-B176-D356-62C8395F3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0FBEC-B170-85B0-21C2-C5738C79C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9A41C-B48E-2DC8-E31E-368C42D90C7D}"/>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6" name="Footer Placeholder 5">
            <a:extLst>
              <a:ext uri="{FF2B5EF4-FFF2-40B4-BE49-F238E27FC236}">
                <a16:creationId xmlns:a16="http://schemas.microsoft.com/office/drawing/2014/main" id="{8C63AE98-4B2B-ABF6-76E4-0CDC7059D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3FACB-26E1-2AAA-84E4-6BDC7C1AB8EB}"/>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75161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775F-4BEE-8ED9-D311-497EEF6405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36435-86F9-5F9E-F94B-673E2F6AB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C7B55-A45F-53C6-B624-2F86459C4B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21259B-B212-D630-6A5C-A8FAE8700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A789D-8909-DA85-C704-C3FBE5CFE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F5D84-319C-6F87-E263-0A118A4743CD}"/>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8" name="Footer Placeholder 7">
            <a:extLst>
              <a:ext uri="{FF2B5EF4-FFF2-40B4-BE49-F238E27FC236}">
                <a16:creationId xmlns:a16="http://schemas.microsoft.com/office/drawing/2014/main" id="{78365D17-34DE-D86E-63D9-C68E4B63D5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1CB20-4EDD-3B31-2CCA-7E5D39FA300C}"/>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208070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736F0-15BA-25EB-C3A9-96024ECDD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006C2-E548-45F1-BC72-F81F6522004B}"/>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4" name="Footer Placeholder 3">
            <a:extLst>
              <a:ext uri="{FF2B5EF4-FFF2-40B4-BE49-F238E27FC236}">
                <a16:creationId xmlns:a16="http://schemas.microsoft.com/office/drawing/2014/main" id="{B0592798-AAF8-BB5A-5F24-9E3E61733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804D57-CF1C-9A90-F68D-EBFB30FD0395}"/>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417682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D75D5-2FC5-1455-7DF1-EDCE9AA728EC}"/>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3" name="Footer Placeholder 2">
            <a:extLst>
              <a:ext uri="{FF2B5EF4-FFF2-40B4-BE49-F238E27FC236}">
                <a16:creationId xmlns:a16="http://schemas.microsoft.com/office/drawing/2014/main" id="{A40FDB33-636F-4874-EAA8-F568EACDD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215E9-BF37-450F-B64A-04BD33CF7EE8}"/>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34603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DDFB-9FED-F2C6-28A1-A1E560559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5105A-3C0F-6518-07B7-15D9363F2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4E7451-941B-2BA6-F95F-1460F8551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CA10F-F9A5-5728-6B21-A7563F922142}"/>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6" name="Footer Placeholder 5">
            <a:extLst>
              <a:ext uri="{FF2B5EF4-FFF2-40B4-BE49-F238E27FC236}">
                <a16:creationId xmlns:a16="http://schemas.microsoft.com/office/drawing/2014/main" id="{F7CE89F7-B9E8-AFAD-55A4-8071B2C74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2CD9C-36B4-6CE5-98BF-119AB9DDF3CB}"/>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14633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8E82-4C83-ECC0-283B-5501D2207A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90811-FD63-37A0-6B49-134717F47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AA01E-FAEF-840B-5CEA-97341CEE6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19773-3EF4-3F8A-855F-DFAC618645DA}"/>
              </a:ext>
            </a:extLst>
          </p:cNvPr>
          <p:cNvSpPr>
            <a:spLocks noGrp="1"/>
          </p:cNvSpPr>
          <p:nvPr>
            <p:ph type="dt" sz="half" idx="10"/>
          </p:nvPr>
        </p:nvSpPr>
        <p:spPr/>
        <p:txBody>
          <a:bodyPr/>
          <a:lstStyle/>
          <a:p>
            <a:fld id="{C09FDE88-73F0-44DC-AF4D-41708D0BFBED}" type="datetimeFigureOut">
              <a:rPr lang="en-US" smtClean="0"/>
              <a:t>12/9/2025</a:t>
            </a:fld>
            <a:endParaRPr lang="en-US"/>
          </a:p>
        </p:txBody>
      </p:sp>
      <p:sp>
        <p:nvSpPr>
          <p:cNvPr id="6" name="Footer Placeholder 5">
            <a:extLst>
              <a:ext uri="{FF2B5EF4-FFF2-40B4-BE49-F238E27FC236}">
                <a16:creationId xmlns:a16="http://schemas.microsoft.com/office/drawing/2014/main" id="{B19B0084-77E8-38CB-EA4C-DAFFA83B5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0AA8-C362-457F-C85C-1E7989F59BD7}"/>
              </a:ext>
            </a:extLst>
          </p:cNvPr>
          <p:cNvSpPr>
            <a:spLocks noGrp="1"/>
          </p:cNvSpPr>
          <p:nvPr>
            <p:ph type="sldNum" sz="quarter" idx="12"/>
          </p:nvPr>
        </p:nvSpPr>
        <p:spPr/>
        <p:txBody>
          <a:bodyPr/>
          <a:lstStyle/>
          <a:p>
            <a:fld id="{E88E881C-94E9-40BA-9C3C-EFE0DE7AB106}" type="slidenum">
              <a:rPr lang="en-US" smtClean="0"/>
              <a:t>‹#›</a:t>
            </a:fld>
            <a:endParaRPr lang="en-US"/>
          </a:p>
        </p:txBody>
      </p:sp>
    </p:spTree>
    <p:extLst>
      <p:ext uri="{BB962C8B-B14F-4D97-AF65-F5344CB8AC3E}">
        <p14:creationId xmlns:p14="http://schemas.microsoft.com/office/powerpoint/2010/main" val="410449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4CCDD-E789-C5DB-6F45-586EE195D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0FE0BF-FAF4-C498-C80F-6EE5C26A8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263C7-EE4F-491E-E22B-69646BCFA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9FDE88-73F0-44DC-AF4D-41708D0BFBED}" type="datetimeFigureOut">
              <a:rPr lang="en-US" smtClean="0"/>
              <a:t>12/9/2025</a:t>
            </a:fld>
            <a:endParaRPr lang="en-US"/>
          </a:p>
        </p:txBody>
      </p:sp>
      <p:sp>
        <p:nvSpPr>
          <p:cNvPr id="5" name="Footer Placeholder 4">
            <a:extLst>
              <a:ext uri="{FF2B5EF4-FFF2-40B4-BE49-F238E27FC236}">
                <a16:creationId xmlns:a16="http://schemas.microsoft.com/office/drawing/2014/main" id="{985F57CB-9937-38F6-4E71-D050FD632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8F4F6F-9E43-8BBA-B94A-46AE5A061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8E881C-94E9-40BA-9C3C-EFE0DE7AB106}" type="slidenum">
              <a:rPr lang="en-US" smtClean="0"/>
              <a:t>‹#›</a:t>
            </a:fld>
            <a:endParaRPr lang="en-US"/>
          </a:p>
        </p:txBody>
      </p:sp>
    </p:spTree>
    <p:extLst>
      <p:ext uri="{BB962C8B-B14F-4D97-AF65-F5344CB8AC3E}">
        <p14:creationId xmlns:p14="http://schemas.microsoft.com/office/powerpoint/2010/main" val="22741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uhdemergencymanagement@uhd.edu"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hdemergencymanagement@uhd.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uhdemergencymanagement@uhd.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uhdemergencymanagement@uhd.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A71012-EBFC-4EC6-5F22-9FCC411DC79C}"/>
              </a:ext>
            </a:extLst>
          </p:cNvPr>
          <p:cNvPicPr>
            <a:picLocks noChangeAspect="1"/>
          </p:cNvPicPr>
          <p:nvPr/>
        </p:nvPicPr>
        <p:blipFill rotWithShape="1">
          <a:blip r:embed="rId2"/>
          <a:srcRect t="10507"/>
          <a:stretch/>
        </p:blipFill>
        <p:spPr>
          <a:xfrm>
            <a:off x="1" y="10"/>
            <a:ext cx="8415565" cy="6857990"/>
          </a:xfrm>
          <a:prstGeom prst="rect">
            <a:avLst/>
          </a:prstGeom>
        </p:spPr>
      </p:pic>
      <p:sp>
        <p:nvSpPr>
          <p:cNvPr id="2" name="Title 1">
            <a:extLst>
              <a:ext uri="{FF2B5EF4-FFF2-40B4-BE49-F238E27FC236}">
                <a16:creationId xmlns:a16="http://schemas.microsoft.com/office/drawing/2014/main" id="{138CF1AD-3109-A130-8B43-DF3D63280A2D}"/>
              </a:ext>
            </a:extLst>
          </p:cNvPr>
          <p:cNvSpPr>
            <a:spLocks noGrp="1"/>
          </p:cNvSpPr>
          <p:nvPr>
            <p:ph type="title"/>
          </p:nvPr>
        </p:nvSpPr>
        <p:spPr>
          <a:xfrm>
            <a:off x="8415566" y="1578515"/>
            <a:ext cx="3445765" cy="3692028"/>
          </a:xfrm>
          <a:noFill/>
        </p:spPr>
        <p:txBody>
          <a:bodyPr vert="horz" lIns="91440" tIns="45720" rIns="91440" bIns="45720" rtlCol="0" anchor="b">
            <a:normAutofit fontScale="90000"/>
          </a:bodyPr>
          <a:lstStyle/>
          <a:p>
            <a:pPr>
              <a:lnSpc>
                <a:spcPct val="100000"/>
              </a:lnSpc>
            </a:pPr>
            <a:r>
              <a:rPr lang="en-US" sz="5200" b="1"/>
              <a:t>Completing Your Continuity Plan (COOP)</a:t>
            </a:r>
            <a:endParaRPr lang="en-US" b="1"/>
          </a:p>
        </p:txBody>
      </p:sp>
    </p:spTree>
    <p:extLst>
      <p:ext uri="{BB962C8B-B14F-4D97-AF65-F5344CB8AC3E}">
        <p14:creationId xmlns:p14="http://schemas.microsoft.com/office/powerpoint/2010/main" val="11950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E2F02-D1D7-2CFD-7B52-D704D70BAF89}"/>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kern="1200">
                <a:solidFill>
                  <a:srgbClr val="FFFFFF"/>
                </a:solidFill>
                <a:latin typeface="+mj-lt"/>
                <a:ea typeface="+mj-ea"/>
                <a:cs typeface="+mj-cs"/>
              </a:rPr>
              <a:t>Completed Leadership Succession</a:t>
            </a:r>
          </a:p>
        </p:txBody>
      </p:sp>
      <p:pic>
        <p:nvPicPr>
          <p:cNvPr id="5" name="Content Placeholder 4">
            <a:extLst>
              <a:ext uri="{FF2B5EF4-FFF2-40B4-BE49-F238E27FC236}">
                <a16:creationId xmlns:a16="http://schemas.microsoft.com/office/drawing/2014/main" id="{B4E9037A-3C5F-7E15-B83A-7A6A1122623C}"/>
              </a:ext>
            </a:extLst>
          </p:cNvPr>
          <p:cNvPicPr>
            <a:picLocks noChangeAspect="1"/>
          </p:cNvPicPr>
          <p:nvPr/>
        </p:nvPicPr>
        <p:blipFill>
          <a:blip r:embed="rId2"/>
          <a:stretch>
            <a:fillRect/>
          </a:stretch>
        </p:blipFill>
        <p:spPr>
          <a:xfrm>
            <a:off x="1720699" y="1588970"/>
            <a:ext cx="8759714" cy="2655194"/>
          </a:xfrm>
          <a:prstGeom prst="rect">
            <a:avLst/>
          </a:prstGeom>
        </p:spPr>
      </p:pic>
    </p:spTree>
    <p:extLst>
      <p:ext uri="{BB962C8B-B14F-4D97-AF65-F5344CB8AC3E}">
        <p14:creationId xmlns:p14="http://schemas.microsoft.com/office/powerpoint/2010/main" val="294334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67A79-58F7-5F27-1251-467FD1E91E3D}"/>
              </a:ext>
            </a:extLst>
          </p:cNvPr>
          <p:cNvSpPr>
            <a:spLocks noGrp="1"/>
          </p:cNvSpPr>
          <p:nvPr>
            <p:ph type="title"/>
          </p:nvPr>
        </p:nvSpPr>
        <p:spPr>
          <a:xfrm>
            <a:off x="1136397" y="502021"/>
            <a:ext cx="4959603" cy="870531"/>
          </a:xfrm>
        </p:spPr>
        <p:txBody>
          <a:bodyPr anchor="b">
            <a:normAutofit/>
          </a:bodyPr>
          <a:lstStyle/>
          <a:p>
            <a:r>
              <a:rPr lang="en-US" sz="4000" b="1" dirty="0"/>
              <a:t>Unit Overview</a:t>
            </a:r>
          </a:p>
        </p:txBody>
      </p:sp>
      <p:sp>
        <p:nvSpPr>
          <p:cNvPr id="3" name="Content Placeholder 2">
            <a:extLst>
              <a:ext uri="{FF2B5EF4-FFF2-40B4-BE49-F238E27FC236}">
                <a16:creationId xmlns:a16="http://schemas.microsoft.com/office/drawing/2014/main" id="{62827207-DB46-7F52-A4C1-6D5FA4D5E893}"/>
              </a:ext>
            </a:extLst>
          </p:cNvPr>
          <p:cNvSpPr>
            <a:spLocks noGrp="1"/>
          </p:cNvSpPr>
          <p:nvPr>
            <p:ph idx="1"/>
          </p:nvPr>
        </p:nvSpPr>
        <p:spPr>
          <a:xfrm>
            <a:off x="1136397" y="1552024"/>
            <a:ext cx="4959603" cy="3522569"/>
          </a:xfrm>
        </p:spPr>
        <p:txBody>
          <a:bodyPr anchor="t">
            <a:normAutofit/>
          </a:bodyPr>
          <a:lstStyle/>
          <a:p>
            <a:pPr marL="0" indent="0">
              <a:buNone/>
            </a:pPr>
            <a:r>
              <a:rPr lang="en-US" sz="2000" b="0" i="0">
                <a:effectLst/>
                <a:highlight>
                  <a:srgbClr val="FFFFFF"/>
                </a:highlight>
              </a:rPr>
              <a:t>This section helps departments focus on the core nature of their operations and identify their essential functions. Please indicate and describe below the principal nature of your department's operations on the Unit </a:t>
            </a:r>
            <a:r>
              <a:rPr lang="en-US" sz="2000">
                <a:highlight>
                  <a:srgbClr val="FFFFFF"/>
                </a:highlight>
              </a:rPr>
              <a:t>O</a:t>
            </a:r>
            <a:r>
              <a:rPr lang="en-US" sz="2000" b="0" i="0">
                <a:effectLst/>
                <a:highlight>
                  <a:srgbClr val="FFFFFF"/>
                </a:highlight>
              </a:rPr>
              <a:t>verview worksheet. The overview section should be filled with your </a:t>
            </a:r>
            <a:r>
              <a:rPr lang="en-US" sz="2000" b="0" i="0" u="sng">
                <a:effectLst/>
                <a:highlight>
                  <a:srgbClr val="FFFFFF"/>
                </a:highlight>
              </a:rPr>
              <a:t>department or unit's mission statement or with a brief description of your department's operations</a:t>
            </a:r>
            <a:r>
              <a:rPr lang="en-US" sz="2000" b="0" i="0">
                <a:effectLst/>
                <a:highlight>
                  <a:srgbClr val="FFFFFF"/>
                </a:highlight>
              </a:rPr>
              <a:t>.</a:t>
            </a:r>
            <a:endParaRPr lang="en-US" sz="2000"/>
          </a:p>
        </p:txBody>
      </p:sp>
      <p:pic>
        <p:nvPicPr>
          <p:cNvPr id="7" name="Picture 6">
            <a:extLst>
              <a:ext uri="{FF2B5EF4-FFF2-40B4-BE49-F238E27FC236}">
                <a16:creationId xmlns:a16="http://schemas.microsoft.com/office/drawing/2014/main" id="{85DCA385-0DC8-F0BB-FA76-6958D188B816}"/>
              </a:ext>
            </a:extLst>
          </p:cNvPr>
          <p:cNvPicPr>
            <a:picLocks noChangeAspect="1"/>
          </p:cNvPicPr>
          <p:nvPr/>
        </p:nvPicPr>
        <p:blipFill>
          <a:blip r:embed="rId2"/>
          <a:stretch>
            <a:fillRect/>
          </a:stretch>
        </p:blipFill>
        <p:spPr>
          <a:xfrm>
            <a:off x="6470689" y="1550112"/>
            <a:ext cx="5201023" cy="3698922"/>
          </a:xfrm>
          <a:prstGeom prst="rect">
            <a:avLst/>
          </a:pr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17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404B0-BD6D-227B-879F-71FACC166F58}"/>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Essential Function Worksheet</a:t>
            </a:r>
          </a:p>
        </p:txBody>
      </p:sp>
      <p:sp>
        <p:nvSpPr>
          <p:cNvPr id="3" name="Content Placeholder 2">
            <a:extLst>
              <a:ext uri="{FF2B5EF4-FFF2-40B4-BE49-F238E27FC236}">
                <a16:creationId xmlns:a16="http://schemas.microsoft.com/office/drawing/2014/main" id="{5FAD7790-4568-1AD4-9DA3-EF8DFA7E04A5}"/>
              </a:ext>
            </a:extLst>
          </p:cNvPr>
          <p:cNvSpPr>
            <a:spLocks noGrp="1"/>
          </p:cNvSpPr>
          <p:nvPr>
            <p:ph idx="1"/>
          </p:nvPr>
        </p:nvSpPr>
        <p:spPr>
          <a:xfrm>
            <a:off x="6503158" y="649480"/>
            <a:ext cx="4862447" cy="5546047"/>
          </a:xfrm>
        </p:spPr>
        <p:txBody>
          <a:bodyPr anchor="ctr">
            <a:normAutofit/>
          </a:bodyPr>
          <a:lstStyle/>
          <a:p>
            <a:pPr marL="0" indent="0">
              <a:buNone/>
            </a:pPr>
            <a:r>
              <a:rPr lang="en-US" sz="1400"/>
              <a:t>Essential functions are those services, programs, or activities that are necessary to the operations and would directly affect the university’s success if they were to stop for an extended period. </a:t>
            </a:r>
          </a:p>
          <a:p>
            <a:pPr marL="0" indent="0">
              <a:buNone/>
            </a:pPr>
            <a:endParaRPr lang="en-US" sz="1400"/>
          </a:p>
          <a:p>
            <a:pPr lvl="1" fontAlgn="base"/>
            <a:r>
              <a:rPr lang="en-US" sz="1400" b="0" i="0">
                <a:effectLst/>
                <a:highlight>
                  <a:srgbClr val="FFFFFF"/>
                </a:highlight>
              </a:rPr>
              <a:t>Your essential functions will serve as your guide for how to restart your operations following a disaster or major disruption. They help answer the question: "What is the minimum level of service or activity my department must offer to remain operational?“</a:t>
            </a:r>
          </a:p>
          <a:p>
            <a:pPr marL="457200" lvl="1" indent="0" fontAlgn="base">
              <a:buNone/>
            </a:pPr>
            <a:endParaRPr lang="en-US" sz="1400" b="0" i="0">
              <a:effectLst/>
              <a:highlight>
                <a:srgbClr val="FFFFFF"/>
              </a:highlight>
            </a:endParaRPr>
          </a:p>
          <a:p>
            <a:pPr lvl="1" fontAlgn="base"/>
            <a:r>
              <a:rPr lang="en-US" sz="1400" b="0" i="0">
                <a:effectLst/>
                <a:highlight>
                  <a:srgbClr val="FFFFFF"/>
                </a:highlight>
              </a:rPr>
              <a:t>By identifying and prioritizing your essential functions, you can determine which personnel, facilities, equipment, and materials are absolutely necessary to keep your department functioning following a disaster or major disruption.</a:t>
            </a:r>
          </a:p>
          <a:p>
            <a:pPr marL="457200" lvl="1" indent="0" fontAlgn="base">
              <a:buNone/>
            </a:pPr>
            <a:endParaRPr lang="en-US" sz="1400" b="0" i="0">
              <a:effectLst/>
              <a:highlight>
                <a:srgbClr val="FFFFFF"/>
              </a:highlight>
            </a:endParaRPr>
          </a:p>
          <a:p>
            <a:pPr lvl="1" fontAlgn="base"/>
            <a:r>
              <a:rPr lang="en-US" sz="1400" b="0" i="0">
                <a:effectLst/>
                <a:highlight>
                  <a:srgbClr val="FFFFFF"/>
                </a:highlight>
              </a:rPr>
              <a:t>The success of your department and the support you provide to the University rely on these functions. Stopping them for an extended period of time would cause an unacceptable disruption to your operations and possibly other departments' as well.</a:t>
            </a:r>
          </a:p>
          <a:p>
            <a:pPr marL="457200" lvl="1" indent="0" fontAlgn="base">
              <a:buNone/>
            </a:pPr>
            <a:endParaRPr lang="en-US" sz="1400" b="0" i="0">
              <a:effectLst/>
              <a:highlight>
                <a:srgbClr val="FFFFFF"/>
              </a:highlight>
            </a:endParaRPr>
          </a:p>
          <a:p>
            <a:pPr marL="0" indent="0">
              <a:buNone/>
            </a:pPr>
            <a:endParaRPr lang="en-US" sz="1400" b="1"/>
          </a:p>
        </p:txBody>
      </p:sp>
    </p:spTree>
    <p:extLst>
      <p:ext uri="{BB962C8B-B14F-4D97-AF65-F5344CB8AC3E}">
        <p14:creationId xmlns:p14="http://schemas.microsoft.com/office/powerpoint/2010/main" val="298884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A006-D5BE-7C4D-7215-7823BF539ED7}"/>
              </a:ext>
            </a:extLst>
          </p:cNvPr>
          <p:cNvSpPr>
            <a:spLocks noGrp="1"/>
          </p:cNvSpPr>
          <p:nvPr>
            <p:ph type="title"/>
          </p:nvPr>
        </p:nvSpPr>
        <p:spPr>
          <a:xfrm>
            <a:off x="4553733" y="548464"/>
            <a:ext cx="6798541" cy="1268528"/>
          </a:xfrm>
        </p:spPr>
        <p:txBody>
          <a:bodyPr anchor="b">
            <a:normAutofit/>
          </a:bodyPr>
          <a:lstStyle/>
          <a:p>
            <a:r>
              <a:rPr lang="en-US" sz="4000" b="1" i="0" dirty="0">
                <a:effectLst/>
                <a:highlight>
                  <a:srgbClr val="FFFFFF"/>
                </a:highlight>
                <a:latin typeface="Aptos Display"/>
              </a:rPr>
              <a:t>What are Recovery Time Objectives?</a:t>
            </a:r>
            <a:endParaRPr lang="en-US" sz="4000" dirty="0">
              <a:latin typeface="Aptos Display"/>
            </a:endParaRPr>
          </a:p>
        </p:txBody>
      </p:sp>
      <p:pic>
        <p:nvPicPr>
          <p:cNvPr id="5" name="Picture 4" descr="Stopwatch">
            <a:extLst>
              <a:ext uri="{FF2B5EF4-FFF2-40B4-BE49-F238E27FC236}">
                <a16:creationId xmlns:a16="http://schemas.microsoft.com/office/drawing/2014/main" id="{8A50295F-C40A-8F43-036E-0A97286FED61}"/>
              </a:ext>
            </a:extLst>
          </p:cNvPr>
          <p:cNvPicPr>
            <a:picLocks noChangeAspect="1"/>
          </p:cNvPicPr>
          <p:nvPr/>
        </p:nvPicPr>
        <p:blipFill>
          <a:blip r:embed="rId2"/>
          <a:srcRect l="26185" r="37873" b="5"/>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0018886B-2317-18AA-4E42-23EEADD00416}"/>
              </a:ext>
            </a:extLst>
          </p:cNvPr>
          <p:cNvSpPr>
            <a:spLocks noGrp="1"/>
          </p:cNvSpPr>
          <p:nvPr>
            <p:ph idx="1"/>
          </p:nvPr>
        </p:nvSpPr>
        <p:spPr>
          <a:xfrm>
            <a:off x="4553734" y="2409830"/>
            <a:ext cx="6798539" cy="3705217"/>
          </a:xfrm>
        </p:spPr>
        <p:txBody>
          <a:bodyPr>
            <a:normAutofit/>
          </a:bodyPr>
          <a:lstStyle/>
          <a:p>
            <a:pPr marL="0" indent="0" fontAlgn="base">
              <a:buNone/>
            </a:pPr>
            <a:r>
              <a:rPr lang="en-US" sz="1300" b="0" i="0">
                <a:effectLst/>
                <a:highlight>
                  <a:srgbClr val="FFFFFF"/>
                </a:highlight>
              </a:rPr>
              <a:t>A</a:t>
            </a:r>
            <a:r>
              <a:rPr lang="en-US" sz="1300" b="1" i="0">
                <a:effectLst/>
                <a:highlight>
                  <a:srgbClr val="FFFFFF"/>
                </a:highlight>
              </a:rPr>
              <a:t> recovery time objective (RTO)</a:t>
            </a:r>
            <a:r>
              <a:rPr lang="en-US" sz="1300" b="0" i="0">
                <a:effectLst/>
                <a:highlight>
                  <a:srgbClr val="FFFFFF"/>
                </a:highlight>
              </a:rPr>
              <a:t> is the maximum time a function can be down before it must be resumed. The RTO is the answer to the question: "what is the maximum time a function can be down before it must be resumed?".</a:t>
            </a:r>
          </a:p>
          <a:p>
            <a:pPr fontAlgn="base"/>
            <a:r>
              <a:rPr lang="en-US" sz="1300" b="0" i="0">
                <a:effectLst/>
                <a:highlight>
                  <a:srgbClr val="FFFFFF"/>
                </a:highlight>
              </a:rPr>
              <a:t>Another way to think about the RTO is the answer to the question: "What is the maximum time a function can be down before it must be resumed?"</a:t>
            </a:r>
          </a:p>
          <a:p>
            <a:pPr fontAlgn="base"/>
            <a:r>
              <a:rPr lang="en-US" sz="1300" b="0" i="0">
                <a:effectLst/>
                <a:highlight>
                  <a:srgbClr val="FFFFFF"/>
                </a:highlight>
              </a:rPr>
              <a:t>RTOs help us organize our essential functions into the following categories: Critical, High, Medium, Low, Deferrable. We can prioritize our essential functions based on their RTOs:</a:t>
            </a:r>
          </a:p>
          <a:p>
            <a:pPr lvl="1" fontAlgn="base"/>
            <a:r>
              <a:rPr lang="en-US" sz="1300">
                <a:highlight>
                  <a:srgbClr val="FFFFFF"/>
                </a:highlight>
              </a:rPr>
              <a:t>Critical – must be restored within 4 hours</a:t>
            </a:r>
          </a:p>
          <a:p>
            <a:pPr lvl="1" fontAlgn="base"/>
            <a:r>
              <a:rPr lang="en-US" sz="1300" b="0" i="0">
                <a:effectLst/>
                <a:highlight>
                  <a:srgbClr val="FFFFFF"/>
                </a:highlight>
              </a:rPr>
              <a:t>High- Pausing for more than 24 hours may cause significant consequences of serious harm</a:t>
            </a:r>
          </a:p>
          <a:p>
            <a:pPr lvl="1" fontAlgn="base"/>
            <a:r>
              <a:rPr lang="en-US" sz="1300">
                <a:highlight>
                  <a:srgbClr val="FFFFFF"/>
                </a:highlight>
              </a:rPr>
              <a:t>Medium – Stopping for more than one week may cause major disruptions. Must continue, perhaps in a reduced mode</a:t>
            </a:r>
          </a:p>
          <a:p>
            <a:pPr lvl="1" fontAlgn="base"/>
            <a:r>
              <a:rPr lang="en-US" sz="1300" b="0" i="0">
                <a:effectLst/>
                <a:highlight>
                  <a:srgbClr val="FFFFFF"/>
                </a:highlight>
              </a:rPr>
              <a:t>Low – May be suspended for up to one month without causing significant disruption</a:t>
            </a:r>
          </a:p>
          <a:p>
            <a:pPr lvl="1" fontAlgn="base"/>
            <a:r>
              <a:rPr lang="en-US" sz="1300">
                <a:highlight>
                  <a:srgbClr val="FFFFFF"/>
                </a:highlight>
              </a:rPr>
              <a:t>Deferrable – May pause until conditions permit</a:t>
            </a:r>
            <a:endParaRPr lang="en-US" sz="1300" b="0" i="0">
              <a:effectLst/>
              <a:highlight>
                <a:srgbClr val="FFFFFF"/>
              </a:highlight>
            </a:endParaRPr>
          </a:p>
          <a:p>
            <a:pPr marL="0" indent="0">
              <a:buNone/>
            </a:pPr>
            <a:endParaRPr lang="en-US" sz="1300"/>
          </a:p>
        </p:txBody>
      </p:sp>
    </p:spTree>
    <p:extLst>
      <p:ext uri="{BB962C8B-B14F-4D97-AF65-F5344CB8AC3E}">
        <p14:creationId xmlns:p14="http://schemas.microsoft.com/office/powerpoint/2010/main" val="159456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DA249-8F13-F8F6-8448-8AC2569B81B7}"/>
              </a:ext>
            </a:extLst>
          </p:cNvPr>
          <p:cNvSpPr>
            <a:spLocks noGrp="1"/>
          </p:cNvSpPr>
          <p:nvPr>
            <p:ph type="title"/>
          </p:nvPr>
        </p:nvSpPr>
        <p:spPr>
          <a:xfrm>
            <a:off x="414531" y="649485"/>
            <a:ext cx="3201366" cy="4107742"/>
          </a:xfrm>
        </p:spPr>
        <p:txBody>
          <a:bodyPr anchor="b">
            <a:noAutofit/>
          </a:bodyPr>
          <a:lstStyle/>
          <a:p>
            <a:pPr algn="r"/>
            <a:r>
              <a:rPr lang="en-US" sz="4000" b="1" dirty="0">
                <a:solidFill>
                  <a:srgbClr val="FFFFFF"/>
                </a:solidFill>
              </a:rPr>
              <a:t>Determining and prioritizing your department’s essential functions</a:t>
            </a:r>
          </a:p>
        </p:txBody>
      </p:sp>
      <p:sp>
        <p:nvSpPr>
          <p:cNvPr id="3" name="Content Placeholder 2">
            <a:extLst>
              <a:ext uri="{FF2B5EF4-FFF2-40B4-BE49-F238E27FC236}">
                <a16:creationId xmlns:a16="http://schemas.microsoft.com/office/drawing/2014/main" id="{BEFF5315-B2EC-D902-E026-629C17452065}"/>
              </a:ext>
            </a:extLst>
          </p:cNvPr>
          <p:cNvSpPr>
            <a:spLocks noGrp="1"/>
          </p:cNvSpPr>
          <p:nvPr>
            <p:ph idx="1"/>
          </p:nvPr>
        </p:nvSpPr>
        <p:spPr>
          <a:xfrm>
            <a:off x="4528424" y="649480"/>
            <a:ext cx="7119017" cy="5546047"/>
          </a:xfrm>
        </p:spPr>
        <p:txBody>
          <a:bodyPr anchor="ctr">
            <a:normAutofit/>
          </a:bodyPr>
          <a:lstStyle/>
          <a:p>
            <a:pPr fontAlgn="base">
              <a:buFont typeface="Arial" panose="020B0604020202020204" pitchFamily="34" charset="0"/>
              <a:buChar char="•"/>
            </a:pPr>
            <a:r>
              <a:rPr lang="en-US" sz="1600" b="0" i="0">
                <a:effectLst/>
                <a:highlight>
                  <a:srgbClr val="FFFFFF"/>
                </a:highlight>
              </a:rPr>
              <a:t>One way to determine your essential functions is to look at your department's organizational structure. This should help you identify the general functions that your department performs.</a:t>
            </a:r>
          </a:p>
          <a:p>
            <a:pPr fontAlgn="base">
              <a:buFont typeface="Arial" panose="020B0604020202020204" pitchFamily="34" charset="0"/>
              <a:buChar char="•"/>
            </a:pPr>
            <a:r>
              <a:rPr lang="en-US" sz="1600" b="0" i="0">
                <a:effectLst/>
                <a:highlight>
                  <a:srgbClr val="FFFFFF"/>
                </a:highlight>
              </a:rPr>
              <a:t>While everything you do each day may seem important, some functions and activities are more essential than others. Some activities can be suspended for several weeks, while others cannot stop for more than a few hours. Prioritizing your functions will help you establish a recovery plan that focuses on the functions that are the most important.</a:t>
            </a:r>
          </a:p>
          <a:p>
            <a:pPr fontAlgn="base">
              <a:buFont typeface="Arial" panose="020B0604020202020204" pitchFamily="34" charset="0"/>
              <a:buChar char="•"/>
            </a:pPr>
            <a:r>
              <a:rPr lang="en-US" sz="1600" b="0" i="0">
                <a:effectLst/>
                <a:highlight>
                  <a:srgbClr val="FFFFFF"/>
                </a:highlight>
              </a:rPr>
              <a:t>You should be able to organize your operations into 4 to 6 essential functions. This number may increase or decrease depending on the complexity of your department or unit. If your list of functions is long, consider grouping similar activities into a single function.</a:t>
            </a:r>
          </a:p>
          <a:p>
            <a:pPr fontAlgn="base">
              <a:buFont typeface="Arial" panose="020B0604020202020204" pitchFamily="34" charset="0"/>
              <a:buChar char="•"/>
            </a:pPr>
            <a:r>
              <a:rPr lang="en-US" sz="1600"/>
              <a:t>A function may be essential if: </a:t>
            </a:r>
          </a:p>
          <a:p>
            <a:pPr lvl="1" fontAlgn="base"/>
            <a:r>
              <a:rPr lang="en-US" sz="1600"/>
              <a:t>There are a limited number of employees available who could perform the function or job duty; and/or ;</a:t>
            </a:r>
          </a:p>
          <a:p>
            <a:pPr lvl="1" fontAlgn="base"/>
            <a:r>
              <a:rPr lang="en-US" sz="1600"/>
              <a:t>The position was created for the purpose of performing the function or job duty; </a:t>
            </a:r>
          </a:p>
          <a:p>
            <a:pPr lvl="1" fontAlgn="base"/>
            <a:r>
              <a:rPr lang="en-US" sz="1600"/>
              <a:t>The function or job duty is highly specialized, and the position requires a special expertise or ability to perform the job duty. </a:t>
            </a:r>
          </a:p>
        </p:txBody>
      </p:sp>
    </p:spTree>
    <p:extLst>
      <p:ext uri="{BB962C8B-B14F-4D97-AF65-F5344CB8AC3E}">
        <p14:creationId xmlns:p14="http://schemas.microsoft.com/office/powerpoint/2010/main" val="48066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9011-79F8-CA81-D208-E973E85659A0}"/>
              </a:ext>
            </a:extLst>
          </p:cNvPr>
          <p:cNvSpPr>
            <a:spLocks noGrp="1"/>
          </p:cNvSpPr>
          <p:nvPr>
            <p:ph type="title"/>
          </p:nvPr>
        </p:nvSpPr>
        <p:spPr/>
        <p:txBody>
          <a:bodyPr>
            <a:normAutofit/>
          </a:bodyPr>
          <a:lstStyle/>
          <a:p>
            <a:r>
              <a:rPr lang="en-US" sz="4000" b="1" i="0" dirty="0">
                <a:solidFill>
                  <a:srgbClr val="000000"/>
                </a:solidFill>
                <a:effectLst/>
                <a:highlight>
                  <a:srgbClr val="FFFFFF"/>
                </a:highlight>
                <a:latin typeface="Aptos Display"/>
              </a:rPr>
              <a:t>Activity - Determining Essential Functions</a:t>
            </a:r>
            <a:endParaRPr lang="en-US" sz="4000" dirty="0">
              <a:latin typeface="Aptos Display"/>
            </a:endParaRPr>
          </a:p>
        </p:txBody>
      </p:sp>
      <p:sp>
        <p:nvSpPr>
          <p:cNvPr id="3" name="Content Placeholder 2">
            <a:extLst>
              <a:ext uri="{FF2B5EF4-FFF2-40B4-BE49-F238E27FC236}">
                <a16:creationId xmlns:a16="http://schemas.microsoft.com/office/drawing/2014/main" id="{912D391E-B280-A149-08E0-418388B1B012}"/>
              </a:ext>
            </a:extLst>
          </p:cNvPr>
          <p:cNvSpPr>
            <a:spLocks noGrp="1"/>
          </p:cNvSpPr>
          <p:nvPr>
            <p:ph idx="1"/>
          </p:nvPr>
        </p:nvSpPr>
        <p:spPr/>
        <p:txBody>
          <a:bodyPr>
            <a:normAutofit fontScale="85000" lnSpcReduction="20000"/>
          </a:bodyPr>
          <a:lstStyle/>
          <a:p>
            <a:pPr marL="0" indent="0">
              <a:buNone/>
            </a:pPr>
            <a:r>
              <a:rPr lang="en-US" sz="2600" b="0" i="0">
                <a:solidFill>
                  <a:srgbClr val="000000"/>
                </a:solidFill>
                <a:effectLst/>
                <a:highlight>
                  <a:srgbClr val="FFFFFF"/>
                </a:highlight>
              </a:rPr>
              <a:t>The following activity can help your team and relevant stakeholders determine essential functions for your department:</a:t>
            </a:r>
          </a:p>
          <a:p>
            <a:pPr marL="514350" indent="-514350">
              <a:buFont typeface="+mj-lt"/>
              <a:buAutoNum type="arabicPeriod"/>
            </a:pPr>
            <a:r>
              <a:rPr lang="en-US" sz="2600" b="0" i="0">
                <a:solidFill>
                  <a:srgbClr val="000000"/>
                </a:solidFill>
                <a:effectLst/>
                <a:highlight>
                  <a:srgbClr val="FFFFFF"/>
                </a:highlight>
              </a:rPr>
              <a:t>As a team, list the functions your department performs.</a:t>
            </a:r>
            <a:r>
              <a:rPr lang="en-US" sz="2600">
                <a:solidFill>
                  <a:srgbClr val="000000"/>
                </a:solidFill>
                <a:highlight>
                  <a:srgbClr val="FFFFFF"/>
                </a:highlight>
              </a:rPr>
              <a:t> </a:t>
            </a:r>
            <a:r>
              <a:rPr lang="en-US" sz="2600" b="0" i="1">
                <a:solidFill>
                  <a:srgbClr val="000000"/>
                </a:solidFill>
                <a:effectLst/>
                <a:highlight>
                  <a:srgbClr val="FFFFFF"/>
                </a:highlight>
              </a:rPr>
              <a:t>Note: functions are </a:t>
            </a:r>
            <a:r>
              <a:rPr lang="en-US" sz="2600" b="0" i="1" u="sng">
                <a:solidFill>
                  <a:srgbClr val="000000"/>
                </a:solidFill>
                <a:effectLst/>
                <a:highlight>
                  <a:srgbClr val="FFFFFF"/>
                </a:highlight>
              </a:rPr>
              <a:t>what</a:t>
            </a:r>
            <a:r>
              <a:rPr lang="en-US" sz="2600" b="0" i="1">
                <a:solidFill>
                  <a:srgbClr val="000000"/>
                </a:solidFill>
                <a:effectLst/>
                <a:highlight>
                  <a:srgbClr val="FFFFFF"/>
                </a:highlight>
              </a:rPr>
              <a:t> your department does while processes are how your department accomplishes that function. For example, "special event planning" would be a function and "going to meetings" is part of the process.</a:t>
            </a:r>
            <a:endParaRPr lang="en-US" sz="2600">
              <a:solidFill>
                <a:srgbClr val="000000"/>
              </a:solidFill>
              <a:highlight>
                <a:srgbClr val="FFFFFF"/>
              </a:highlight>
            </a:endParaRPr>
          </a:p>
          <a:p>
            <a:pPr marL="514350" indent="-514350">
              <a:buFont typeface="+mj-lt"/>
              <a:buAutoNum type="arabicPeriod"/>
            </a:pPr>
            <a:r>
              <a:rPr lang="en-US" sz="2600" b="0" i="0">
                <a:solidFill>
                  <a:srgbClr val="000000"/>
                </a:solidFill>
                <a:effectLst/>
                <a:highlight>
                  <a:srgbClr val="FFFFFF"/>
                </a:highlight>
              </a:rPr>
              <a:t>Assign a recovery time objective to each of the functions identified. </a:t>
            </a:r>
            <a:r>
              <a:rPr lang="en-US" sz="2600" b="0" i="1">
                <a:solidFill>
                  <a:srgbClr val="000000"/>
                </a:solidFill>
                <a:effectLst/>
                <a:highlight>
                  <a:srgbClr val="FFFFFF"/>
                </a:highlight>
              </a:rPr>
              <a:t>Remember, the recovery time objective is the maximum time a function can be down before it must be resumed.</a:t>
            </a:r>
          </a:p>
          <a:p>
            <a:pPr marL="514350" indent="-514350">
              <a:buFont typeface="+mj-lt"/>
              <a:buAutoNum type="arabicPeriod"/>
            </a:pPr>
            <a:r>
              <a:rPr lang="en-US" sz="2600" b="0" i="0">
                <a:solidFill>
                  <a:srgbClr val="000000"/>
                </a:solidFill>
                <a:effectLst/>
                <a:highlight>
                  <a:srgbClr val="FFFFFF"/>
                </a:highlight>
              </a:rPr>
              <a:t>Separate and organize all your functions into the </a:t>
            </a:r>
            <a:r>
              <a:rPr lang="en-US" sz="2600" b="1" i="0">
                <a:solidFill>
                  <a:srgbClr val="000000"/>
                </a:solidFill>
                <a:effectLst/>
                <a:highlight>
                  <a:srgbClr val="FFFFFF"/>
                </a:highlight>
              </a:rPr>
              <a:t>critical, high, medium, low, and deferrable</a:t>
            </a:r>
            <a:r>
              <a:rPr lang="en-US" sz="2600" b="0" i="0">
                <a:solidFill>
                  <a:srgbClr val="000000"/>
                </a:solidFill>
                <a:effectLst/>
                <a:highlight>
                  <a:srgbClr val="FFFFFF"/>
                </a:highlight>
              </a:rPr>
              <a:t> categories based on the recovery time objectives.</a:t>
            </a:r>
          </a:p>
          <a:p>
            <a:pPr marL="514350" indent="-514350">
              <a:buFont typeface="+mj-lt"/>
              <a:buAutoNum type="arabicPeriod"/>
            </a:pPr>
            <a:r>
              <a:rPr lang="en-US" sz="2600" b="0" i="0">
                <a:solidFill>
                  <a:srgbClr val="000000"/>
                </a:solidFill>
                <a:effectLst/>
                <a:highlight>
                  <a:srgbClr val="FFFFFF"/>
                </a:highlight>
              </a:rPr>
              <a:t>Congratulations! Your department has determined and organized its essential functions. We recommend completing essential function worksheets as a team for those functions in the </a:t>
            </a:r>
            <a:r>
              <a:rPr lang="en-US" sz="2600" b="1" i="0">
                <a:solidFill>
                  <a:srgbClr val="000000"/>
                </a:solidFill>
                <a:effectLst/>
                <a:highlight>
                  <a:srgbClr val="FFFFFF"/>
                </a:highlight>
              </a:rPr>
              <a:t>critical, high, and medium</a:t>
            </a:r>
            <a:r>
              <a:rPr lang="en-US" sz="2600" b="0" i="0">
                <a:solidFill>
                  <a:srgbClr val="000000"/>
                </a:solidFill>
                <a:effectLst/>
                <a:highlight>
                  <a:srgbClr val="FFFFFF"/>
                </a:highlight>
              </a:rPr>
              <a:t> categories. Add additional worksheets for functions in the </a:t>
            </a:r>
            <a:r>
              <a:rPr lang="en-US" sz="2600" b="1" i="0">
                <a:solidFill>
                  <a:srgbClr val="000000"/>
                </a:solidFill>
                <a:effectLst/>
                <a:highlight>
                  <a:srgbClr val="FFFFFF"/>
                </a:highlight>
              </a:rPr>
              <a:t>low and deferrable</a:t>
            </a:r>
            <a:r>
              <a:rPr lang="en-US" sz="2600" b="0" i="0">
                <a:solidFill>
                  <a:srgbClr val="000000"/>
                </a:solidFill>
                <a:effectLst/>
                <a:highlight>
                  <a:srgbClr val="FFFFFF"/>
                </a:highlight>
              </a:rPr>
              <a:t> categories as appropriate.</a:t>
            </a:r>
          </a:p>
          <a:p>
            <a:pPr marL="0" indent="0">
              <a:buNone/>
            </a:pPr>
            <a:endParaRPr lang="en-US"/>
          </a:p>
        </p:txBody>
      </p:sp>
    </p:spTree>
    <p:extLst>
      <p:ext uri="{BB962C8B-B14F-4D97-AF65-F5344CB8AC3E}">
        <p14:creationId xmlns:p14="http://schemas.microsoft.com/office/powerpoint/2010/main" val="152340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322C-B77C-E007-EA5D-9746225088AF}"/>
              </a:ext>
            </a:extLst>
          </p:cNvPr>
          <p:cNvSpPr>
            <a:spLocks noGrp="1"/>
          </p:cNvSpPr>
          <p:nvPr>
            <p:ph type="title"/>
          </p:nvPr>
        </p:nvSpPr>
        <p:spPr/>
        <p:txBody>
          <a:bodyPr>
            <a:normAutofit/>
          </a:bodyPr>
          <a:lstStyle/>
          <a:p>
            <a:r>
              <a:rPr lang="en-US" sz="4000" b="1" dirty="0"/>
              <a:t>Examples of Essential Functions</a:t>
            </a:r>
          </a:p>
        </p:txBody>
      </p:sp>
      <p:sp>
        <p:nvSpPr>
          <p:cNvPr id="3" name="Content Placeholder 2">
            <a:extLst>
              <a:ext uri="{FF2B5EF4-FFF2-40B4-BE49-F238E27FC236}">
                <a16:creationId xmlns:a16="http://schemas.microsoft.com/office/drawing/2014/main" id="{00F55E00-101A-1CB1-ED61-1EDAEB7A78A8}"/>
              </a:ext>
            </a:extLst>
          </p:cNvPr>
          <p:cNvSpPr>
            <a:spLocks noGrp="1"/>
          </p:cNvSpPr>
          <p:nvPr>
            <p:ph idx="1"/>
          </p:nvPr>
        </p:nvSpPr>
        <p:spPr/>
        <p:txBody>
          <a:bodyPr numCol="3"/>
          <a:lstStyle/>
          <a:p>
            <a:pPr marL="0" indent="0">
              <a:buNone/>
            </a:pPr>
            <a:r>
              <a:rPr lang="en-US" b="1"/>
              <a:t>Academic </a:t>
            </a:r>
            <a:r>
              <a:rPr lang="en-US" b="1" u="sng"/>
              <a:t>Departments</a:t>
            </a:r>
          </a:p>
          <a:p>
            <a:r>
              <a:rPr lang="en-US" sz="1600"/>
              <a:t>Conduct Classes (High)</a:t>
            </a:r>
          </a:p>
          <a:p>
            <a:r>
              <a:rPr lang="en-US" sz="1600"/>
              <a:t>Academic Records/Transcripts (Medium)</a:t>
            </a:r>
          </a:p>
          <a:p>
            <a:r>
              <a:rPr lang="en-US" sz="1600"/>
              <a:t>Academic Advising (Low)</a:t>
            </a:r>
          </a:p>
          <a:p>
            <a:r>
              <a:rPr lang="en-US" sz="1600"/>
              <a:t>Student Support Services (High)</a:t>
            </a:r>
          </a:p>
          <a:p>
            <a:r>
              <a:rPr lang="en-US" sz="1600"/>
              <a:t>Administrative and Leadership Support (Medium)</a:t>
            </a:r>
          </a:p>
          <a:p>
            <a:r>
              <a:rPr lang="en-US" sz="1600"/>
              <a:t>Study Abroad (High)</a:t>
            </a:r>
          </a:p>
          <a:p>
            <a:endParaRPr lang="en-US" sz="1800"/>
          </a:p>
          <a:p>
            <a:endParaRPr lang="en-US" sz="1800"/>
          </a:p>
          <a:p>
            <a:pPr marL="0" indent="0">
              <a:buNone/>
            </a:pPr>
            <a:r>
              <a:rPr lang="en-US" b="1"/>
              <a:t>Operational </a:t>
            </a:r>
            <a:r>
              <a:rPr lang="en-US" b="1" u="sng"/>
              <a:t>Departments</a:t>
            </a:r>
          </a:p>
          <a:p>
            <a:r>
              <a:rPr lang="en-US" sz="1600"/>
              <a:t>Payroll (Medium)</a:t>
            </a:r>
          </a:p>
          <a:p>
            <a:r>
              <a:rPr lang="en-US" sz="1600"/>
              <a:t>Purchasing (High)</a:t>
            </a:r>
          </a:p>
          <a:p>
            <a:r>
              <a:rPr lang="en-US" sz="1600"/>
              <a:t>Workers Compensation Services (Medium)</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b="1"/>
              <a:t>Research </a:t>
            </a:r>
            <a:r>
              <a:rPr lang="en-US" b="1" u="sng"/>
              <a:t>Departments</a:t>
            </a:r>
          </a:p>
          <a:p>
            <a:r>
              <a:rPr lang="en-US" sz="1600"/>
              <a:t>Preserve Specimens and Data (High)</a:t>
            </a:r>
          </a:p>
          <a:p>
            <a:r>
              <a:rPr lang="en-US" sz="1600"/>
              <a:t>Conduct Research (Medium)</a:t>
            </a:r>
          </a:p>
          <a:p>
            <a:r>
              <a:rPr lang="en-US" sz="1600"/>
              <a:t>Grant Administration (Low)</a:t>
            </a:r>
          </a:p>
        </p:txBody>
      </p:sp>
    </p:spTree>
    <p:extLst>
      <p:ext uri="{BB962C8B-B14F-4D97-AF65-F5344CB8AC3E}">
        <p14:creationId xmlns:p14="http://schemas.microsoft.com/office/powerpoint/2010/main" val="392493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744E-B679-0F69-C1E3-64E8AB636642}"/>
              </a:ext>
            </a:extLst>
          </p:cNvPr>
          <p:cNvSpPr>
            <a:spLocks noGrp="1"/>
          </p:cNvSpPr>
          <p:nvPr>
            <p:ph type="title"/>
          </p:nvPr>
        </p:nvSpPr>
        <p:spPr>
          <a:xfrm>
            <a:off x="1189881" y="229426"/>
            <a:ext cx="4534644" cy="1325563"/>
          </a:xfrm>
        </p:spPr>
        <p:txBody>
          <a:bodyPr>
            <a:normAutofit/>
          </a:bodyPr>
          <a:lstStyle/>
          <a:p>
            <a:r>
              <a:rPr lang="en-US" sz="4000" b="1" dirty="0"/>
              <a:t>Essential Function Worksheet</a:t>
            </a:r>
          </a:p>
        </p:txBody>
      </p:sp>
      <p:sp>
        <p:nvSpPr>
          <p:cNvPr id="3" name="Content Placeholder 2">
            <a:extLst>
              <a:ext uri="{FF2B5EF4-FFF2-40B4-BE49-F238E27FC236}">
                <a16:creationId xmlns:a16="http://schemas.microsoft.com/office/drawing/2014/main" id="{B824EFC9-2C6C-DCD2-03D0-0955E260F37A}"/>
              </a:ext>
            </a:extLst>
          </p:cNvPr>
          <p:cNvSpPr>
            <a:spLocks noGrp="1"/>
          </p:cNvSpPr>
          <p:nvPr>
            <p:ph idx="1"/>
          </p:nvPr>
        </p:nvSpPr>
        <p:spPr>
          <a:xfrm>
            <a:off x="1333500" y="1825625"/>
            <a:ext cx="4391025" cy="4351338"/>
          </a:xfrm>
        </p:spPr>
        <p:txBody>
          <a:bodyPr>
            <a:normAutofit/>
          </a:bodyPr>
          <a:lstStyle/>
          <a:p>
            <a:pPr marL="0" indent="0">
              <a:buNone/>
            </a:pPr>
            <a:r>
              <a:rPr lang="en-US" sz="2000" b="0" i="0">
                <a:solidFill>
                  <a:srgbClr val="000000"/>
                </a:solidFill>
                <a:effectLst/>
                <a:highlight>
                  <a:srgbClr val="FFFFFF"/>
                </a:highlight>
              </a:rPr>
              <a:t>The Essential Function Worksheet contains information to help your department carry out essential operations following a disaster or emergency.</a:t>
            </a:r>
          </a:p>
          <a:p>
            <a:pPr marL="0" indent="0">
              <a:buNone/>
            </a:pPr>
            <a:r>
              <a:rPr lang="en-US" sz="2000" b="0" i="0">
                <a:solidFill>
                  <a:srgbClr val="000000"/>
                </a:solidFill>
                <a:effectLst/>
                <a:highlight>
                  <a:srgbClr val="FFFFFF"/>
                </a:highlight>
              </a:rPr>
              <a:t>Each departmental template includes 3 essential function worksheets (add more as needed). We recommend using these worksheets to document essential functions with a </a:t>
            </a:r>
            <a:r>
              <a:rPr lang="en-US" sz="2000" b="1" i="0">
                <a:solidFill>
                  <a:srgbClr val="000000"/>
                </a:solidFill>
                <a:effectLst/>
                <a:highlight>
                  <a:srgbClr val="FFFFFF"/>
                </a:highlight>
              </a:rPr>
              <a:t>critical</a:t>
            </a:r>
            <a:r>
              <a:rPr lang="en-US" sz="2000" b="0" i="0">
                <a:solidFill>
                  <a:srgbClr val="000000"/>
                </a:solidFill>
                <a:effectLst/>
                <a:highlight>
                  <a:srgbClr val="FFFFFF"/>
                </a:highlight>
              </a:rPr>
              <a:t>,</a:t>
            </a:r>
            <a:r>
              <a:rPr lang="en-US" sz="2000" b="1" i="0">
                <a:solidFill>
                  <a:srgbClr val="000000"/>
                </a:solidFill>
                <a:effectLst/>
                <a:highlight>
                  <a:srgbClr val="FFFFFF"/>
                </a:highlight>
              </a:rPr>
              <a:t> high</a:t>
            </a:r>
            <a:r>
              <a:rPr lang="en-US" sz="2000" b="0" i="0">
                <a:solidFill>
                  <a:srgbClr val="000000"/>
                </a:solidFill>
                <a:effectLst/>
                <a:highlight>
                  <a:srgbClr val="FFFFFF"/>
                </a:highlight>
              </a:rPr>
              <a:t>, or </a:t>
            </a:r>
            <a:r>
              <a:rPr lang="en-US" sz="2000" b="1" i="0">
                <a:solidFill>
                  <a:srgbClr val="000000"/>
                </a:solidFill>
                <a:effectLst/>
                <a:highlight>
                  <a:srgbClr val="FFFFFF"/>
                </a:highlight>
              </a:rPr>
              <a:t>medium</a:t>
            </a:r>
            <a:r>
              <a:rPr lang="en-US" sz="2000" b="0" i="0">
                <a:solidFill>
                  <a:srgbClr val="000000"/>
                </a:solidFill>
                <a:effectLst/>
                <a:highlight>
                  <a:srgbClr val="FFFFFF"/>
                </a:highlight>
              </a:rPr>
              <a:t> category. Add </a:t>
            </a:r>
            <a:r>
              <a:rPr lang="en-US" sz="2000" b="1" i="0">
                <a:solidFill>
                  <a:srgbClr val="000000"/>
                </a:solidFill>
                <a:effectLst/>
                <a:highlight>
                  <a:srgbClr val="FFFFFF"/>
                </a:highlight>
              </a:rPr>
              <a:t>low</a:t>
            </a:r>
            <a:r>
              <a:rPr lang="en-US" sz="2000" b="0" i="0">
                <a:solidFill>
                  <a:srgbClr val="000000"/>
                </a:solidFill>
                <a:effectLst/>
                <a:highlight>
                  <a:srgbClr val="FFFFFF"/>
                </a:highlight>
              </a:rPr>
              <a:t> or </a:t>
            </a:r>
            <a:r>
              <a:rPr lang="en-US" sz="2000" b="1" i="0">
                <a:solidFill>
                  <a:srgbClr val="000000"/>
                </a:solidFill>
                <a:effectLst/>
                <a:highlight>
                  <a:srgbClr val="FFFFFF"/>
                </a:highlight>
              </a:rPr>
              <a:t>deferrable</a:t>
            </a:r>
            <a:r>
              <a:rPr lang="en-US" sz="2000" b="0" i="0">
                <a:solidFill>
                  <a:srgbClr val="000000"/>
                </a:solidFill>
                <a:effectLst/>
                <a:highlight>
                  <a:srgbClr val="FFFFFF"/>
                </a:highlight>
              </a:rPr>
              <a:t> essential functions into worksheets as appropriate.</a:t>
            </a:r>
            <a:endParaRPr lang="en-US" sz="2000"/>
          </a:p>
        </p:txBody>
      </p:sp>
      <p:pic>
        <p:nvPicPr>
          <p:cNvPr id="5" name="Picture 4">
            <a:extLst>
              <a:ext uri="{FF2B5EF4-FFF2-40B4-BE49-F238E27FC236}">
                <a16:creationId xmlns:a16="http://schemas.microsoft.com/office/drawing/2014/main" id="{77246FAC-D61C-20CD-A17C-51ED2ADACA00}"/>
              </a:ext>
            </a:extLst>
          </p:cNvPr>
          <p:cNvPicPr>
            <a:picLocks noChangeAspect="1"/>
          </p:cNvPicPr>
          <p:nvPr/>
        </p:nvPicPr>
        <p:blipFill>
          <a:blip r:embed="rId2"/>
          <a:stretch>
            <a:fillRect/>
          </a:stretch>
        </p:blipFill>
        <p:spPr>
          <a:xfrm>
            <a:off x="6819157" y="550862"/>
            <a:ext cx="4906117" cy="5756275"/>
          </a:xfrm>
          <a:prstGeom prst="rect">
            <a:avLst/>
          </a:prstGeom>
        </p:spPr>
      </p:pic>
    </p:spTree>
    <p:extLst>
      <p:ext uri="{BB962C8B-B14F-4D97-AF65-F5344CB8AC3E}">
        <p14:creationId xmlns:p14="http://schemas.microsoft.com/office/powerpoint/2010/main" val="31203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9DF5-7DCF-43CA-2F71-0557E952EF63}"/>
              </a:ext>
            </a:extLst>
          </p:cNvPr>
          <p:cNvSpPr>
            <a:spLocks noGrp="1"/>
          </p:cNvSpPr>
          <p:nvPr>
            <p:ph type="title"/>
          </p:nvPr>
        </p:nvSpPr>
        <p:spPr/>
        <p:txBody>
          <a:bodyPr>
            <a:normAutofit/>
          </a:bodyPr>
          <a:lstStyle/>
          <a:p>
            <a:r>
              <a:rPr lang="en-US" sz="4000" b="1" dirty="0"/>
              <a:t>General Information</a:t>
            </a:r>
          </a:p>
        </p:txBody>
      </p:sp>
      <p:sp>
        <p:nvSpPr>
          <p:cNvPr id="3" name="Content Placeholder 2">
            <a:extLst>
              <a:ext uri="{FF2B5EF4-FFF2-40B4-BE49-F238E27FC236}">
                <a16:creationId xmlns:a16="http://schemas.microsoft.com/office/drawing/2014/main" id="{3EC3C7DC-2747-F7E1-234F-5CA926A7AFFC}"/>
              </a:ext>
            </a:extLst>
          </p:cNvPr>
          <p:cNvSpPr>
            <a:spLocks noGrp="1"/>
          </p:cNvSpPr>
          <p:nvPr>
            <p:ph idx="1"/>
          </p:nvPr>
        </p:nvSpPr>
        <p:spPr/>
        <p:txBody>
          <a:bodyPr>
            <a:normAutofit/>
          </a:bodyPr>
          <a:lstStyle/>
          <a:p>
            <a:pPr marL="0" indent="0">
              <a:buNone/>
            </a:pPr>
            <a:r>
              <a:rPr lang="en-US" sz="2400" b="0" i="0">
                <a:solidFill>
                  <a:srgbClr val="000000"/>
                </a:solidFill>
                <a:effectLst/>
                <a:highlight>
                  <a:srgbClr val="FFFFFF"/>
                </a:highlight>
              </a:rPr>
              <a:t>Indicate your group's name, the essential function being detailed in the worksheet, and a brief description of the function  in this section.</a:t>
            </a:r>
          </a:p>
          <a:p>
            <a:pPr marL="0" indent="0">
              <a:buNone/>
            </a:pPr>
            <a:endParaRPr lang="en-US" sz="2400">
              <a:solidFill>
                <a:srgbClr val="000000"/>
              </a:solidFill>
              <a:highlight>
                <a:srgbClr val="FFFFFF"/>
              </a:highlight>
            </a:endParaRPr>
          </a:p>
          <a:p>
            <a:pPr marL="0" indent="0">
              <a:buNone/>
            </a:pPr>
            <a:endParaRPr lang="en-US" sz="2400"/>
          </a:p>
        </p:txBody>
      </p:sp>
      <p:pic>
        <p:nvPicPr>
          <p:cNvPr id="5" name="Picture 4">
            <a:extLst>
              <a:ext uri="{FF2B5EF4-FFF2-40B4-BE49-F238E27FC236}">
                <a16:creationId xmlns:a16="http://schemas.microsoft.com/office/drawing/2014/main" id="{6F90DA91-CE3A-FE9E-11F5-0A34CD3F1ECA}"/>
              </a:ext>
            </a:extLst>
          </p:cNvPr>
          <p:cNvPicPr>
            <a:picLocks noChangeAspect="1"/>
          </p:cNvPicPr>
          <p:nvPr/>
        </p:nvPicPr>
        <p:blipFill>
          <a:blip r:embed="rId2"/>
          <a:stretch>
            <a:fillRect/>
          </a:stretch>
        </p:blipFill>
        <p:spPr>
          <a:xfrm>
            <a:off x="2145065" y="3429000"/>
            <a:ext cx="7901870" cy="1652588"/>
          </a:xfrm>
          <a:prstGeom prst="rect">
            <a:avLst/>
          </a:prstGeom>
        </p:spPr>
      </p:pic>
    </p:spTree>
    <p:extLst>
      <p:ext uri="{BB962C8B-B14F-4D97-AF65-F5344CB8AC3E}">
        <p14:creationId xmlns:p14="http://schemas.microsoft.com/office/powerpoint/2010/main" val="196092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DB6C-93AC-9091-F695-8EDAA28F66A1}"/>
              </a:ext>
            </a:extLst>
          </p:cNvPr>
          <p:cNvSpPr>
            <a:spLocks noGrp="1"/>
          </p:cNvSpPr>
          <p:nvPr>
            <p:ph type="title"/>
          </p:nvPr>
        </p:nvSpPr>
        <p:spPr>
          <a:xfrm>
            <a:off x="500914" y="355172"/>
            <a:ext cx="10877490" cy="2127682"/>
          </a:xfrm>
        </p:spPr>
        <p:txBody>
          <a:bodyPr anchor="b">
            <a:noAutofit/>
          </a:bodyPr>
          <a:lstStyle/>
          <a:p>
            <a:r>
              <a:rPr lang="en-US" sz="4000" b="1" dirty="0"/>
              <a:t>Essential Function Category &amp; Recovery Time Objective (RTO)</a:t>
            </a:r>
            <a:br>
              <a:rPr lang="en-US" sz="4000" dirty="0"/>
            </a:br>
            <a:endParaRPr lang="en-US" sz="4000"/>
          </a:p>
        </p:txBody>
      </p:sp>
      <p:sp>
        <p:nvSpPr>
          <p:cNvPr id="3" name="Content Placeholder 2">
            <a:extLst>
              <a:ext uri="{FF2B5EF4-FFF2-40B4-BE49-F238E27FC236}">
                <a16:creationId xmlns:a16="http://schemas.microsoft.com/office/drawing/2014/main" id="{AAFA0F70-2F0B-3FB3-1C4B-34FEC5FD362A}"/>
              </a:ext>
            </a:extLst>
          </p:cNvPr>
          <p:cNvSpPr>
            <a:spLocks noGrp="1"/>
          </p:cNvSpPr>
          <p:nvPr>
            <p:ph idx="1"/>
          </p:nvPr>
        </p:nvSpPr>
        <p:spPr>
          <a:xfrm>
            <a:off x="876693" y="2877941"/>
            <a:ext cx="3455821" cy="3103367"/>
          </a:xfrm>
        </p:spPr>
        <p:txBody>
          <a:bodyPr anchor="t">
            <a:normAutofit/>
          </a:bodyPr>
          <a:lstStyle/>
          <a:p>
            <a:pPr marL="0" indent="0">
              <a:buNone/>
            </a:pPr>
            <a:r>
              <a:rPr lang="en-US" sz="2000" b="0" i="0" dirty="0">
                <a:effectLst/>
                <a:highlight>
                  <a:srgbClr val="FFFFFF"/>
                </a:highlight>
              </a:rPr>
              <a:t>Check one box with the </a:t>
            </a:r>
            <a:r>
              <a:rPr lang="en-US" sz="2000" dirty="0">
                <a:highlight>
                  <a:srgbClr val="FFFFFF"/>
                </a:highlight>
              </a:rPr>
              <a:t>Rating</a:t>
            </a:r>
            <a:r>
              <a:rPr lang="en-US" sz="2000" b="0" i="0" dirty="0">
                <a:effectLst/>
                <a:highlight>
                  <a:srgbClr val="FFFFFF"/>
                </a:highlight>
              </a:rPr>
              <a:t> corresponding with the essential function. Remember: the recovery time objective (RTO) is the maximum time a function can be down before it must be resumed.</a:t>
            </a:r>
          </a:p>
          <a:p>
            <a:pPr marL="0" indent="0">
              <a:buNone/>
            </a:pPr>
            <a:endParaRPr lang="en-US" sz="2000">
              <a:highlight>
                <a:srgbClr val="FFFFFF"/>
              </a:highlight>
            </a:endParaRPr>
          </a:p>
          <a:p>
            <a:pPr marL="0" indent="0">
              <a:buNone/>
            </a:pPr>
            <a:endParaRPr lang="en-US" sz="2000"/>
          </a:p>
        </p:txBody>
      </p:sp>
      <p:pic>
        <p:nvPicPr>
          <p:cNvPr id="8" name="Picture 7">
            <a:extLst>
              <a:ext uri="{FF2B5EF4-FFF2-40B4-BE49-F238E27FC236}">
                <a16:creationId xmlns:a16="http://schemas.microsoft.com/office/drawing/2014/main" id="{665CC681-C302-DC30-2569-DD99D8BF5098}"/>
              </a:ext>
            </a:extLst>
          </p:cNvPr>
          <p:cNvPicPr>
            <a:picLocks noChangeAspect="1"/>
          </p:cNvPicPr>
          <p:nvPr/>
        </p:nvPicPr>
        <p:blipFill>
          <a:blip r:embed="rId2"/>
          <a:stretch>
            <a:fillRect/>
          </a:stretch>
        </p:blipFill>
        <p:spPr>
          <a:xfrm>
            <a:off x="4987672" y="2771649"/>
            <a:ext cx="6389346" cy="2555738"/>
          </a:xfrm>
          <a:prstGeom prst="rect">
            <a:avLst/>
          </a:prstGeom>
        </p:spPr>
      </p:pic>
      <p:grpSp>
        <p:nvGrpSpPr>
          <p:cNvPr id="28" name="Group 27">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9" name="Rectangle 28">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215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1290-F331-FEA5-F404-4232AADDC981}"/>
              </a:ext>
            </a:extLst>
          </p:cNvPr>
          <p:cNvSpPr>
            <a:spLocks noGrp="1"/>
          </p:cNvSpPr>
          <p:nvPr>
            <p:ph type="title"/>
          </p:nvPr>
        </p:nvSpPr>
        <p:spPr>
          <a:xfrm>
            <a:off x="639987" y="725042"/>
            <a:ext cx="10659886" cy="877729"/>
          </a:xfrm>
        </p:spPr>
        <p:txBody>
          <a:bodyPr anchor="ctr">
            <a:normAutofit/>
          </a:bodyPr>
          <a:lstStyle/>
          <a:p>
            <a:r>
              <a:rPr lang="en-US" sz="4000" b="1" dirty="0"/>
              <a:t>COOP Planning Steps</a:t>
            </a:r>
          </a:p>
        </p:txBody>
      </p:sp>
      <p:graphicFrame>
        <p:nvGraphicFramePr>
          <p:cNvPr id="6" name="TextBox 3">
            <a:extLst>
              <a:ext uri="{FF2B5EF4-FFF2-40B4-BE49-F238E27FC236}">
                <a16:creationId xmlns:a16="http://schemas.microsoft.com/office/drawing/2014/main" id="{9933A7EB-0418-D20A-792C-47B9F25D92A6}"/>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19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A9C8-3A72-5166-F96A-1B4C8381F916}"/>
              </a:ext>
            </a:extLst>
          </p:cNvPr>
          <p:cNvSpPr>
            <a:spLocks noGrp="1"/>
          </p:cNvSpPr>
          <p:nvPr>
            <p:ph type="title"/>
          </p:nvPr>
        </p:nvSpPr>
        <p:spPr>
          <a:xfrm>
            <a:off x="740995" y="741391"/>
            <a:ext cx="3591519" cy="1198669"/>
          </a:xfrm>
        </p:spPr>
        <p:txBody>
          <a:bodyPr vert="horz" lIns="91440" tIns="45720" rIns="91440" bIns="45720" rtlCol="0" anchor="b">
            <a:normAutofit/>
          </a:bodyPr>
          <a:lstStyle/>
          <a:p>
            <a:r>
              <a:rPr lang="en-US" sz="4000" b="1" kern="1200" dirty="0">
                <a:latin typeface="+mj-lt"/>
                <a:ea typeface="+mj-ea"/>
                <a:cs typeface="+mj-cs"/>
              </a:rPr>
              <a:t>Harmful Consequences</a:t>
            </a:r>
          </a:p>
        </p:txBody>
      </p:sp>
      <p:sp>
        <p:nvSpPr>
          <p:cNvPr id="6" name="TextBox 5">
            <a:extLst>
              <a:ext uri="{FF2B5EF4-FFF2-40B4-BE49-F238E27FC236}">
                <a16:creationId xmlns:a16="http://schemas.microsoft.com/office/drawing/2014/main" id="{11C0C64C-EAC3-F171-43CD-4DF9F662910C}"/>
              </a:ext>
            </a:extLst>
          </p:cNvPr>
          <p:cNvSpPr txBox="1"/>
          <p:nvPr/>
        </p:nvSpPr>
        <p:spPr>
          <a:xfrm>
            <a:off x="876693" y="2533476"/>
            <a:ext cx="3455821" cy="3447832"/>
          </a:xfrm>
          <a:prstGeom prst="rect">
            <a:avLst/>
          </a:prstGeom>
        </p:spPr>
        <p:txBody>
          <a:bodyPr vert="horz" lIns="91440" tIns="45720" rIns="91440" bIns="45720" rtlCol="0" anchor="t">
            <a:normAutofit/>
          </a:bodyPr>
          <a:lstStyle/>
          <a:p>
            <a:pPr indent="-228600">
              <a:lnSpc>
                <a:spcPct val="90000"/>
              </a:lnSpc>
              <a:spcBef>
                <a:spcPts val="1000"/>
              </a:spcBef>
              <a:buFont typeface="Arial" panose="020B0604020202020204" pitchFamily="34" charset="0"/>
              <a:buChar char="•"/>
            </a:pPr>
            <a:r>
              <a:rPr lang="en-US" sz="2000"/>
              <a:t>How long after the disruption will harm occur?</a:t>
            </a:r>
          </a:p>
        </p:txBody>
      </p:sp>
      <p:pic>
        <p:nvPicPr>
          <p:cNvPr id="5" name="Content Placeholder 4">
            <a:extLst>
              <a:ext uri="{FF2B5EF4-FFF2-40B4-BE49-F238E27FC236}">
                <a16:creationId xmlns:a16="http://schemas.microsoft.com/office/drawing/2014/main" id="{0916EBBE-6C64-9609-8D38-3531D8F65F07}"/>
              </a:ext>
            </a:extLst>
          </p:cNvPr>
          <p:cNvPicPr>
            <a:picLocks noGrp="1" noChangeAspect="1"/>
          </p:cNvPicPr>
          <p:nvPr>
            <p:ph idx="1"/>
          </p:nvPr>
        </p:nvPicPr>
        <p:blipFill>
          <a:blip r:embed="rId2"/>
          <a:stretch>
            <a:fillRect/>
          </a:stretch>
        </p:blipFill>
        <p:spPr>
          <a:xfrm>
            <a:off x="5373026" y="741391"/>
            <a:ext cx="5618637" cy="5384528"/>
          </a:xfrm>
          <a:prstGeom prst="rect">
            <a:avLst/>
          </a:prstGeom>
        </p:spPr>
      </p:pic>
      <p:grpSp>
        <p:nvGrpSpPr>
          <p:cNvPr id="24" name="Group 23">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5" name="Rectangle 2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453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3F0676-9799-3F21-18B1-9FDF046C0D1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Emergency Access to Information and Systems</a:t>
            </a:r>
            <a:endParaRPr lang="en-US" sz="4000" b="1" kern="1200" dirty="0">
              <a:solidFill>
                <a:srgbClr val="FFFFFF"/>
              </a:solidFill>
              <a:latin typeface="+mj-lt"/>
            </a:endParaRPr>
          </a:p>
        </p:txBody>
      </p:sp>
      <p:sp>
        <p:nvSpPr>
          <p:cNvPr id="3" name="Content Placeholder 2">
            <a:extLst>
              <a:ext uri="{FF2B5EF4-FFF2-40B4-BE49-F238E27FC236}">
                <a16:creationId xmlns:a16="http://schemas.microsoft.com/office/drawing/2014/main" id="{DE98D04F-0C0F-E114-E8FD-30010C8DFAFB}"/>
              </a:ext>
            </a:extLst>
          </p:cNvPr>
          <p:cNvSpPr>
            <a:spLocks noGrp="1"/>
          </p:cNvSpPr>
          <p:nvPr>
            <p:ph idx="1"/>
          </p:nvPr>
        </p:nvSpPr>
        <p:spPr>
          <a:xfrm>
            <a:off x="4380855" y="1412489"/>
            <a:ext cx="3427283" cy="4363844"/>
          </a:xfrm>
        </p:spPr>
        <p:txBody>
          <a:bodyPr vert="horz" lIns="91440" tIns="45720" rIns="91440" bIns="45720" rtlCol="0" anchor="t">
            <a:normAutofit/>
          </a:bodyPr>
          <a:lstStyle/>
          <a:p>
            <a:pPr marL="0" indent="0" fontAlgn="base">
              <a:buNone/>
            </a:pPr>
            <a:r>
              <a:rPr lang="en-US" sz="2000" b="1" i="0" dirty="0">
                <a:effectLst/>
              </a:rPr>
              <a:t>Consider the Following Scenarios:</a:t>
            </a:r>
            <a:endParaRPr lang="en-US" dirty="0"/>
          </a:p>
          <a:p>
            <a:pPr fontAlgn="base"/>
            <a:r>
              <a:rPr lang="en-US" sz="1800" b="0" i="0" dirty="0">
                <a:effectLst/>
              </a:rPr>
              <a:t>A disaster causes physical damage to computers and drives containing valuable files and information</a:t>
            </a:r>
          </a:p>
          <a:p>
            <a:pPr fontAlgn="base"/>
            <a:r>
              <a:rPr lang="en-US" sz="1800" b="0" i="0" dirty="0">
                <a:effectLst/>
              </a:rPr>
              <a:t>Your department's information is compromised by a cyberattack</a:t>
            </a:r>
          </a:p>
          <a:p>
            <a:pPr fontAlgn="base"/>
            <a:r>
              <a:rPr lang="en-US" sz="1800" b="0" i="0" dirty="0">
                <a:effectLst/>
              </a:rPr>
              <a:t>A power failure causes hardware damage and data loss on many computers</a:t>
            </a:r>
          </a:p>
          <a:p>
            <a:pPr marL="0"/>
            <a:endParaRPr lang="en-US" sz="200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AFCCA4-23A3-C619-429A-01393812E17E}"/>
              </a:ext>
            </a:extLst>
          </p:cNvPr>
          <p:cNvSpPr txBox="1"/>
          <p:nvPr/>
        </p:nvSpPr>
        <p:spPr>
          <a:xfrm>
            <a:off x="8451604" y="1412489"/>
            <a:ext cx="3197701" cy="4812693"/>
          </a:xfrm>
          <a:prstGeom prst="rect">
            <a:avLst/>
          </a:prstGeom>
        </p:spPr>
        <p:txBody>
          <a:bodyPr vert="horz" lIns="91440" tIns="45720" rIns="91440" bIns="45720" rtlCol="0" anchor="t">
            <a:normAutofit/>
          </a:bodyPr>
          <a:lstStyle/>
          <a:p>
            <a:pPr fontAlgn="base">
              <a:lnSpc>
                <a:spcPct val="90000"/>
              </a:lnSpc>
              <a:spcAft>
                <a:spcPts val="600"/>
              </a:spcAft>
            </a:pPr>
            <a:r>
              <a:rPr lang="en-US" sz="2000" b="1" i="0" dirty="0">
                <a:effectLst/>
              </a:rPr>
              <a:t>Continuity Planning Considerations:</a:t>
            </a:r>
            <a:endParaRPr lang="en-US" sz="2000"/>
          </a:p>
          <a:p>
            <a:pPr marL="342900" indent="-228600" fontAlgn="base">
              <a:lnSpc>
                <a:spcPct val="90000"/>
              </a:lnSpc>
              <a:spcAft>
                <a:spcPts val="600"/>
              </a:spcAft>
              <a:buFont typeface="Arial" panose="020B0604020202020204" pitchFamily="34" charset="0"/>
              <a:buChar char="•"/>
            </a:pPr>
            <a:r>
              <a:rPr lang="en-US" b="0" i="0" dirty="0">
                <a:effectLst/>
              </a:rPr>
              <a:t>Maintain a list of vital documents, drives, and folders and where they are backed up</a:t>
            </a:r>
          </a:p>
          <a:p>
            <a:pPr marL="342900" indent="-228600" fontAlgn="base">
              <a:lnSpc>
                <a:spcPct val="90000"/>
              </a:lnSpc>
              <a:spcAft>
                <a:spcPts val="600"/>
              </a:spcAft>
              <a:buFont typeface="Arial" panose="020B0604020202020204" pitchFamily="34" charset="0"/>
              <a:buChar char="•"/>
            </a:pPr>
            <a:r>
              <a:rPr lang="en-US" b="0" i="0" dirty="0">
                <a:effectLst/>
              </a:rPr>
              <a:t>Ensure that automatic back-up is scheduled and performed on all network computers</a:t>
            </a:r>
          </a:p>
          <a:p>
            <a:pPr marL="342900" indent="-228600" fontAlgn="base">
              <a:lnSpc>
                <a:spcPct val="90000"/>
              </a:lnSpc>
              <a:spcAft>
                <a:spcPts val="600"/>
              </a:spcAft>
              <a:buFont typeface="Arial" panose="020B0604020202020204" pitchFamily="34" charset="0"/>
              <a:buChar char="•"/>
            </a:pPr>
            <a:r>
              <a:rPr lang="en-US" b="0" i="0" dirty="0">
                <a:effectLst/>
              </a:rPr>
              <a:t>Keep duplicate copies of important documents stored in a secure off-site location or on an encrypted USB storage device.</a:t>
            </a:r>
          </a:p>
        </p:txBody>
      </p:sp>
    </p:spTree>
    <p:extLst>
      <p:ext uri="{BB962C8B-B14F-4D97-AF65-F5344CB8AC3E}">
        <p14:creationId xmlns:p14="http://schemas.microsoft.com/office/powerpoint/2010/main" val="145731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A0B13-3E0E-06A1-4D1A-E018AFFB6391}"/>
              </a:ext>
            </a:extLst>
          </p:cNvPr>
          <p:cNvSpPr>
            <a:spLocks noGrp="1"/>
          </p:cNvSpPr>
          <p:nvPr>
            <p:ph type="title"/>
          </p:nvPr>
        </p:nvSpPr>
        <p:spPr>
          <a:xfrm>
            <a:off x="268394" y="649485"/>
            <a:ext cx="3399694" cy="3324867"/>
          </a:xfrm>
        </p:spPr>
        <p:txBody>
          <a:bodyPr anchor="b">
            <a:normAutofit/>
          </a:bodyPr>
          <a:lstStyle/>
          <a:p>
            <a:pPr algn="r"/>
            <a:r>
              <a:rPr lang="en-US" sz="4000" b="1" dirty="0">
                <a:solidFill>
                  <a:srgbClr val="FFFFFF"/>
                </a:solidFill>
              </a:rPr>
              <a:t>Internal Dependencies vs External Dependencies</a:t>
            </a:r>
          </a:p>
        </p:txBody>
      </p:sp>
      <p:sp>
        <p:nvSpPr>
          <p:cNvPr id="3" name="Content Placeholder 2">
            <a:extLst>
              <a:ext uri="{FF2B5EF4-FFF2-40B4-BE49-F238E27FC236}">
                <a16:creationId xmlns:a16="http://schemas.microsoft.com/office/drawing/2014/main" id="{4A7D395D-3918-527F-AC0D-46257DD8308C}"/>
              </a:ext>
            </a:extLst>
          </p:cNvPr>
          <p:cNvSpPr>
            <a:spLocks noGrp="1"/>
          </p:cNvSpPr>
          <p:nvPr>
            <p:ph idx="1"/>
          </p:nvPr>
        </p:nvSpPr>
        <p:spPr>
          <a:xfrm>
            <a:off x="4581727" y="649480"/>
            <a:ext cx="3025303" cy="5546047"/>
          </a:xfrm>
        </p:spPr>
        <p:txBody>
          <a:bodyPr anchor="ctr">
            <a:normAutofit/>
          </a:bodyPr>
          <a:lstStyle/>
          <a:p>
            <a:pPr marL="0" indent="0">
              <a:buNone/>
            </a:pPr>
            <a:r>
              <a:rPr lang="en-US" sz="1900" b="1" u="sng"/>
              <a:t>Internal Dependencies</a:t>
            </a:r>
            <a:r>
              <a:rPr lang="en-US" sz="1900" b="1"/>
              <a:t> </a:t>
            </a:r>
          </a:p>
          <a:p>
            <a:pPr marL="0" indent="0">
              <a:buNone/>
            </a:pPr>
            <a:r>
              <a:rPr lang="en-US" sz="1900"/>
              <a:t>Products and Services provided by other UHD units. Examples:</a:t>
            </a:r>
          </a:p>
          <a:p>
            <a:pPr lvl="1"/>
            <a:r>
              <a:rPr lang="en-US" sz="1900"/>
              <a:t>Risk Management provides support and information related to insurance needs.</a:t>
            </a:r>
          </a:p>
          <a:p>
            <a:pPr marL="0" indent="0">
              <a:buNone/>
            </a:pPr>
            <a:endParaRPr lang="en-US" sz="1900"/>
          </a:p>
          <a:p>
            <a:pPr marL="0" indent="0">
              <a:buNone/>
            </a:pPr>
            <a:r>
              <a:rPr lang="en-US" sz="1900" b="1" u="sng"/>
              <a:t>External Dependencies</a:t>
            </a:r>
          </a:p>
          <a:p>
            <a:pPr marL="0" indent="0">
              <a:buNone/>
            </a:pPr>
            <a:r>
              <a:rPr lang="en-US" sz="1900"/>
              <a:t>Products and Services provided by non-UHD entities.</a:t>
            </a:r>
          </a:p>
          <a:p>
            <a:pPr lvl="1"/>
            <a:r>
              <a:rPr lang="en-US" sz="1900"/>
              <a:t>Reliance on Chartwells to provide food on campus.</a:t>
            </a:r>
          </a:p>
          <a:p>
            <a:pPr lvl="1"/>
            <a:endParaRPr lang="en-US" sz="1900"/>
          </a:p>
        </p:txBody>
      </p:sp>
      <p:pic>
        <p:nvPicPr>
          <p:cNvPr id="7" name="Graphic 6" descr="Hierarchy">
            <a:extLst>
              <a:ext uri="{FF2B5EF4-FFF2-40B4-BE49-F238E27FC236}">
                <a16:creationId xmlns:a16="http://schemas.microsoft.com/office/drawing/2014/main" id="{E1D46221-28A8-EE60-3B86-81B81317EB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10047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BB79-3209-E26B-53B9-A187F2E3CA54}"/>
              </a:ext>
            </a:extLst>
          </p:cNvPr>
          <p:cNvSpPr>
            <a:spLocks noGrp="1"/>
          </p:cNvSpPr>
          <p:nvPr>
            <p:ph type="title"/>
          </p:nvPr>
        </p:nvSpPr>
        <p:spPr>
          <a:xfrm>
            <a:off x="514611" y="218988"/>
            <a:ext cx="5766786" cy="1022851"/>
          </a:xfrm>
        </p:spPr>
        <p:txBody>
          <a:bodyPr>
            <a:normAutofit/>
          </a:bodyPr>
          <a:lstStyle/>
          <a:p>
            <a:r>
              <a:rPr lang="en-US" sz="4000" b="1" dirty="0"/>
              <a:t>Alternate Site Worksheet</a:t>
            </a:r>
          </a:p>
        </p:txBody>
      </p:sp>
      <p:sp>
        <p:nvSpPr>
          <p:cNvPr id="3" name="Content Placeholder 2">
            <a:extLst>
              <a:ext uri="{FF2B5EF4-FFF2-40B4-BE49-F238E27FC236}">
                <a16:creationId xmlns:a16="http://schemas.microsoft.com/office/drawing/2014/main" id="{65D60256-E13D-3EF8-4568-A9D9D31785EB}"/>
              </a:ext>
            </a:extLst>
          </p:cNvPr>
          <p:cNvSpPr>
            <a:spLocks noGrp="1"/>
          </p:cNvSpPr>
          <p:nvPr>
            <p:ph idx="1"/>
          </p:nvPr>
        </p:nvSpPr>
        <p:spPr>
          <a:xfrm>
            <a:off x="838200" y="1852258"/>
            <a:ext cx="3547369" cy="4351338"/>
          </a:xfrm>
        </p:spPr>
        <p:txBody>
          <a:bodyPr>
            <a:normAutofit/>
          </a:bodyPr>
          <a:lstStyle/>
          <a:p>
            <a:pPr marL="0" indent="0">
              <a:lnSpc>
                <a:spcPct val="100000"/>
              </a:lnSpc>
              <a:buNone/>
            </a:pPr>
            <a:r>
              <a:rPr lang="en-US" sz="1600" b="0" i="0">
                <a:solidFill>
                  <a:srgbClr val="000000"/>
                </a:solidFill>
                <a:effectLst/>
                <a:highlight>
                  <a:srgbClr val="FFFFFF"/>
                </a:highlight>
              </a:rPr>
              <a:t>A disaster, whether large or small, may force you to relocate your operations for an extended period of time. A fire, flood, chemical spill, sprinkler malfunction, or even smoke from a fire in another office are just some of the incidents that may require you to relocate. Total recovery and restoration may take several days to several months. If your unit was relocated to a different building or suite, what space needs do you have?</a:t>
            </a:r>
          </a:p>
          <a:p>
            <a:pPr marL="0" indent="0">
              <a:lnSpc>
                <a:spcPct val="100000"/>
              </a:lnSpc>
              <a:buNone/>
            </a:pPr>
            <a:r>
              <a:rPr lang="en-US" sz="1600" b="0" i="0">
                <a:solidFill>
                  <a:srgbClr val="000000"/>
                </a:solidFill>
                <a:effectLst/>
                <a:highlight>
                  <a:srgbClr val="FFFFFF"/>
                </a:highlight>
              </a:rPr>
              <a:t>Having those site requirements prepared beforehand will help expedite the process of obtaining an alternate space in case of a disaster.</a:t>
            </a:r>
            <a:endParaRPr lang="en-US" sz="2400"/>
          </a:p>
        </p:txBody>
      </p:sp>
      <p:pic>
        <p:nvPicPr>
          <p:cNvPr id="5" name="Picture 4">
            <a:extLst>
              <a:ext uri="{FF2B5EF4-FFF2-40B4-BE49-F238E27FC236}">
                <a16:creationId xmlns:a16="http://schemas.microsoft.com/office/drawing/2014/main" id="{F1C1A23A-4590-03B8-65A1-305905865651}"/>
              </a:ext>
            </a:extLst>
          </p:cNvPr>
          <p:cNvPicPr>
            <a:picLocks noChangeAspect="1"/>
          </p:cNvPicPr>
          <p:nvPr/>
        </p:nvPicPr>
        <p:blipFill>
          <a:blip r:embed="rId2"/>
          <a:stretch>
            <a:fillRect/>
          </a:stretch>
        </p:blipFill>
        <p:spPr>
          <a:xfrm>
            <a:off x="5256868" y="1247111"/>
            <a:ext cx="6272278" cy="5057645"/>
          </a:xfrm>
          <a:prstGeom prst="rect">
            <a:avLst/>
          </a:prstGeom>
        </p:spPr>
      </p:pic>
    </p:spTree>
    <p:extLst>
      <p:ext uri="{BB962C8B-B14F-4D97-AF65-F5344CB8AC3E}">
        <p14:creationId xmlns:p14="http://schemas.microsoft.com/office/powerpoint/2010/main" val="3117137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7A23-D8F2-3D60-9CBE-E34AB955DD18}"/>
              </a:ext>
            </a:extLst>
          </p:cNvPr>
          <p:cNvSpPr>
            <a:spLocks noGrp="1"/>
          </p:cNvSpPr>
          <p:nvPr>
            <p:ph type="title"/>
          </p:nvPr>
        </p:nvSpPr>
        <p:spPr>
          <a:xfrm>
            <a:off x="838200" y="365125"/>
            <a:ext cx="10515600" cy="949783"/>
          </a:xfrm>
        </p:spPr>
        <p:txBody>
          <a:bodyPr>
            <a:normAutofit/>
          </a:bodyPr>
          <a:lstStyle/>
          <a:p>
            <a:r>
              <a:rPr lang="en-US" sz="4000" b="1" dirty="0"/>
              <a:t>Resource Considerations</a:t>
            </a:r>
          </a:p>
        </p:txBody>
      </p:sp>
      <p:sp>
        <p:nvSpPr>
          <p:cNvPr id="6" name="TextBox 5">
            <a:extLst>
              <a:ext uri="{FF2B5EF4-FFF2-40B4-BE49-F238E27FC236}">
                <a16:creationId xmlns:a16="http://schemas.microsoft.com/office/drawing/2014/main" id="{1D04B593-09FF-5958-830E-BDF893A51835}"/>
              </a:ext>
            </a:extLst>
          </p:cNvPr>
          <p:cNvSpPr txBox="1"/>
          <p:nvPr/>
        </p:nvSpPr>
        <p:spPr>
          <a:xfrm>
            <a:off x="7304809" y="1690688"/>
            <a:ext cx="3875809" cy="4247317"/>
          </a:xfrm>
          <a:prstGeom prst="rect">
            <a:avLst/>
          </a:prstGeom>
          <a:noFill/>
        </p:spPr>
        <p:txBody>
          <a:bodyPr wrap="square" rtlCol="0">
            <a:spAutoFit/>
          </a:bodyPr>
          <a:lstStyle/>
          <a:p>
            <a:r>
              <a:rPr lang="en-US"/>
              <a:t>Describe other supply and equipment needs that you may have: how many docking stations, laptops, monitors, or computers will you need? Will you need landlines, printers, scanners or digital screens?</a:t>
            </a:r>
          </a:p>
          <a:p>
            <a:endParaRPr lang="en-US"/>
          </a:p>
          <a:p>
            <a:r>
              <a:rPr lang="en-US"/>
              <a:t>If you need require refrigeration, what size and how many appliances are needed? </a:t>
            </a:r>
          </a:p>
          <a:p>
            <a:endParaRPr lang="en-US"/>
          </a:p>
          <a:p>
            <a:r>
              <a:rPr lang="en-US"/>
              <a:t>Do you need cubicles? How many and what type?</a:t>
            </a:r>
          </a:p>
          <a:p>
            <a:endParaRPr lang="en-US"/>
          </a:p>
          <a:p>
            <a:endParaRPr lang="en-US"/>
          </a:p>
        </p:txBody>
      </p:sp>
      <p:pic>
        <p:nvPicPr>
          <p:cNvPr id="10" name="Picture 9">
            <a:extLst>
              <a:ext uri="{FF2B5EF4-FFF2-40B4-BE49-F238E27FC236}">
                <a16:creationId xmlns:a16="http://schemas.microsoft.com/office/drawing/2014/main" id="{167D0EF8-E249-813C-465C-32C74AF2572C}"/>
              </a:ext>
            </a:extLst>
          </p:cNvPr>
          <p:cNvPicPr>
            <a:picLocks noChangeAspect="1"/>
          </p:cNvPicPr>
          <p:nvPr/>
        </p:nvPicPr>
        <p:blipFill>
          <a:blip r:embed="rId2"/>
          <a:stretch>
            <a:fillRect/>
          </a:stretch>
        </p:blipFill>
        <p:spPr>
          <a:xfrm>
            <a:off x="609600" y="1825625"/>
            <a:ext cx="6477000" cy="4305300"/>
          </a:xfrm>
          <a:prstGeom prst="rect">
            <a:avLst/>
          </a:prstGeom>
        </p:spPr>
      </p:pic>
    </p:spTree>
    <p:extLst>
      <p:ext uri="{BB962C8B-B14F-4D97-AF65-F5344CB8AC3E}">
        <p14:creationId xmlns:p14="http://schemas.microsoft.com/office/powerpoint/2010/main" val="310653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73D3-BB78-C5DC-2827-47678EDB4A52}"/>
              </a:ext>
            </a:extLst>
          </p:cNvPr>
          <p:cNvSpPr>
            <a:spLocks noGrp="1"/>
          </p:cNvSpPr>
          <p:nvPr>
            <p:ph type="title"/>
          </p:nvPr>
        </p:nvSpPr>
        <p:spPr>
          <a:xfrm>
            <a:off x="838200" y="365125"/>
            <a:ext cx="2715491" cy="1325563"/>
          </a:xfrm>
        </p:spPr>
        <p:txBody>
          <a:bodyPr>
            <a:normAutofit/>
          </a:bodyPr>
          <a:lstStyle/>
          <a:p>
            <a:r>
              <a:rPr lang="en-US" sz="4000" b="1" dirty="0"/>
              <a:t>Personnel </a:t>
            </a:r>
          </a:p>
        </p:txBody>
      </p:sp>
      <p:sp>
        <p:nvSpPr>
          <p:cNvPr id="3" name="Content Placeholder 2">
            <a:extLst>
              <a:ext uri="{FF2B5EF4-FFF2-40B4-BE49-F238E27FC236}">
                <a16:creationId xmlns:a16="http://schemas.microsoft.com/office/drawing/2014/main" id="{B4382443-81E4-5AE5-E7AB-F880F39C28B9}"/>
              </a:ext>
            </a:extLst>
          </p:cNvPr>
          <p:cNvSpPr>
            <a:spLocks noGrp="1"/>
          </p:cNvSpPr>
          <p:nvPr>
            <p:ph idx="1"/>
          </p:nvPr>
        </p:nvSpPr>
        <p:spPr>
          <a:xfrm>
            <a:off x="838200" y="1825625"/>
            <a:ext cx="3858491" cy="4351338"/>
          </a:xfrm>
        </p:spPr>
        <p:txBody>
          <a:bodyPr>
            <a:normAutofit/>
          </a:bodyPr>
          <a:lstStyle/>
          <a:p>
            <a:pPr marL="0" indent="0">
              <a:buNone/>
            </a:pPr>
            <a:r>
              <a:rPr lang="en-US" sz="2000"/>
              <a:t>List Essential Personnel and persons needing campus access during emergencies and during campus closures. At times, researchers, campus leaders, or employees performing specialized functions may need access to campus. During university closures, personnel must check-in at the UHD Police Department to enter campus. List these persons on Attachment C.</a:t>
            </a:r>
          </a:p>
        </p:txBody>
      </p:sp>
      <p:pic>
        <p:nvPicPr>
          <p:cNvPr id="7" name="Picture 6">
            <a:extLst>
              <a:ext uri="{FF2B5EF4-FFF2-40B4-BE49-F238E27FC236}">
                <a16:creationId xmlns:a16="http://schemas.microsoft.com/office/drawing/2014/main" id="{4B7FDDF6-8734-886C-CDDD-91E565F5AD88}"/>
              </a:ext>
            </a:extLst>
          </p:cNvPr>
          <p:cNvPicPr>
            <a:picLocks noChangeAspect="1"/>
          </p:cNvPicPr>
          <p:nvPr/>
        </p:nvPicPr>
        <p:blipFill>
          <a:blip r:embed="rId2"/>
          <a:stretch>
            <a:fillRect/>
          </a:stretch>
        </p:blipFill>
        <p:spPr>
          <a:xfrm>
            <a:off x="5106699" y="1042987"/>
            <a:ext cx="6696075" cy="4772025"/>
          </a:xfrm>
          <a:prstGeom prst="rect">
            <a:avLst/>
          </a:prstGeom>
        </p:spPr>
      </p:pic>
    </p:spTree>
    <p:extLst>
      <p:ext uri="{BB962C8B-B14F-4D97-AF65-F5344CB8AC3E}">
        <p14:creationId xmlns:p14="http://schemas.microsoft.com/office/powerpoint/2010/main" val="2635035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B4ED42-3961-073F-D2B7-14F5CAE292ED}"/>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Emergency Communications</a:t>
            </a:r>
          </a:p>
        </p:txBody>
      </p:sp>
      <p:sp>
        <p:nvSpPr>
          <p:cNvPr id="3" name="Content Placeholder 2">
            <a:extLst>
              <a:ext uri="{FF2B5EF4-FFF2-40B4-BE49-F238E27FC236}">
                <a16:creationId xmlns:a16="http://schemas.microsoft.com/office/drawing/2014/main" id="{5B6FA9A1-FC9A-92EC-91EC-4CCF33764E8F}"/>
              </a:ext>
            </a:extLst>
          </p:cNvPr>
          <p:cNvSpPr>
            <a:spLocks noGrp="1"/>
          </p:cNvSpPr>
          <p:nvPr>
            <p:ph idx="1"/>
          </p:nvPr>
        </p:nvSpPr>
        <p:spPr>
          <a:xfrm>
            <a:off x="6503158" y="649480"/>
            <a:ext cx="4862447" cy="5546047"/>
          </a:xfrm>
        </p:spPr>
        <p:txBody>
          <a:bodyPr anchor="ctr">
            <a:normAutofit/>
          </a:bodyPr>
          <a:lstStyle/>
          <a:p>
            <a:pPr marL="0" indent="0">
              <a:buNone/>
            </a:pPr>
            <a:r>
              <a:rPr lang="en-US" sz="2000"/>
              <a:t>Following an emergency, UHD will publish general information via text, email, social media, and the UHD web page.  However, every division, college, and department needs to ensure they can communicate with their own employees. In addition to accounting for employee wellbeing, there may be specific work-related procedures that need to be implemented or changed.</a:t>
            </a:r>
          </a:p>
        </p:txBody>
      </p:sp>
    </p:spTree>
    <p:extLst>
      <p:ext uri="{BB962C8B-B14F-4D97-AF65-F5344CB8AC3E}">
        <p14:creationId xmlns:p14="http://schemas.microsoft.com/office/powerpoint/2010/main" val="142162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3D34-8643-0125-992A-A307928C2660}"/>
              </a:ext>
            </a:extLst>
          </p:cNvPr>
          <p:cNvSpPr>
            <a:spLocks noGrp="1"/>
          </p:cNvSpPr>
          <p:nvPr>
            <p:ph type="title"/>
          </p:nvPr>
        </p:nvSpPr>
        <p:spPr>
          <a:xfrm>
            <a:off x="876693" y="741391"/>
            <a:ext cx="7892783" cy="670938"/>
          </a:xfrm>
        </p:spPr>
        <p:txBody>
          <a:bodyPr anchor="b">
            <a:normAutofit/>
          </a:bodyPr>
          <a:lstStyle/>
          <a:p>
            <a:r>
              <a:rPr lang="en-US" sz="4000" b="1" dirty="0"/>
              <a:t>Resumption to Normal Operations</a:t>
            </a:r>
          </a:p>
        </p:txBody>
      </p:sp>
      <p:sp>
        <p:nvSpPr>
          <p:cNvPr id="3" name="Content Placeholder 2">
            <a:extLst>
              <a:ext uri="{FF2B5EF4-FFF2-40B4-BE49-F238E27FC236}">
                <a16:creationId xmlns:a16="http://schemas.microsoft.com/office/drawing/2014/main" id="{A1DA92B4-27C1-FC68-07C2-FBFE833A29A1}"/>
              </a:ext>
            </a:extLst>
          </p:cNvPr>
          <p:cNvSpPr>
            <a:spLocks noGrp="1"/>
          </p:cNvSpPr>
          <p:nvPr>
            <p:ph idx="1"/>
          </p:nvPr>
        </p:nvSpPr>
        <p:spPr>
          <a:xfrm>
            <a:off x="876693" y="2533476"/>
            <a:ext cx="3455821" cy="3447832"/>
          </a:xfrm>
        </p:spPr>
        <p:txBody>
          <a:bodyPr anchor="t">
            <a:normAutofit/>
          </a:bodyPr>
          <a:lstStyle/>
          <a:p>
            <a:pPr marL="0" indent="0">
              <a:buNone/>
            </a:pPr>
            <a:r>
              <a:rPr lang="en-US" sz="2000"/>
              <a:t>Once the disaster has ended and you can reoccupy your suites or building, how will you transition back to campus? Will you need a phased approach for your division, college, or department?</a:t>
            </a:r>
          </a:p>
        </p:txBody>
      </p:sp>
      <p:pic>
        <p:nvPicPr>
          <p:cNvPr id="5" name="Picture 4" descr="A screenshot of a computer&#10;&#10;Description automatically generated">
            <a:extLst>
              <a:ext uri="{FF2B5EF4-FFF2-40B4-BE49-F238E27FC236}">
                <a16:creationId xmlns:a16="http://schemas.microsoft.com/office/drawing/2014/main" id="{10F230AA-68F6-56AE-CFE0-9B89C1FEAEC2}"/>
              </a:ext>
            </a:extLst>
          </p:cNvPr>
          <p:cNvPicPr>
            <a:picLocks noChangeAspect="1"/>
          </p:cNvPicPr>
          <p:nvPr/>
        </p:nvPicPr>
        <p:blipFill>
          <a:blip r:embed="rId2"/>
          <a:stretch>
            <a:fillRect/>
          </a:stretch>
        </p:blipFill>
        <p:spPr>
          <a:xfrm>
            <a:off x="4823697" y="2534545"/>
            <a:ext cx="6389346" cy="2859232"/>
          </a:xfrm>
          <a:prstGeom prst="rect">
            <a:avLst/>
          </a:prstGeom>
        </p:spPr>
      </p:pic>
      <p:grpSp>
        <p:nvGrpSpPr>
          <p:cNvPr id="23" name="Group 2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4" name="Rectangle 2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306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3" name="Rectangle 4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A25566EF-C6B0-C14D-9D9D-9E75FC2EAE00}"/>
              </a:ext>
            </a:extLst>
          </p:cNvPr>
          <p:cNvSpPr>
            <a:spLocks noGrp="1"/>
          </p:cNvSpPr>
          <p:nvPr>
            <p:ph type="title"/>
          </p:nvPr>
        </p:nvSpPr>
        <p:spPr>
          <a:xfrm>
            <a:off x="908112" y="905011"/>
            <a:ext cx="10278232" cy="1335903"/>
          </a:xfrm>
        </p:spPr>
        <p:txBody>
          <a:bodyPr anchor="b">
            <a:normAutofit/>
          </a:bodyPr>
          <a:lstStyle/>
          <a:p>
            <a:r>
              <a:rPr lang="en-US" sz="4000" b="1" dirty="0"/>
              <a:t>Training, Exercise, and Continuity Plan Maintenance</a:t>
            </a:r>
          </a:p>
        </p:txBody>
      </p:sp>
      <p:pic>
        <p:nvPicPr>
          <p:cNvPr id="5" name="Picture 4">
            <a:extLst>
              <a:ext uri="{FF2B5EF4-FFF2-40B4-BE49-F238E27FC236}">
                <a16:creationId xmlns:a16="http://schemas.microsoft.com/office/drawing/2014/main" id="{D2BC4934-A60D-2F55-CCB6-3264C083EA56}"/>
              </a:ext>
            </a:extLst>
          </p:cNvPr>
          <p:cNvPicPr>
            <a:picLocks noChangeAspect="1"/>
          </p:cNvPicPr>
          <p:nvPr/>
        </p:nvPicPr>
        <p:blipFill>
          <a:blip r:embed="rId3"/>
          <a:stretch>
            <a:fillRect/>
          </a:stretch>
        </p:blipFill>
        <p:spPr>
          <a:xfrm>
            <a:off x="981766" y="2431352"/>
            <a:ext cx="5468347" cy="1819521"/>
          </a:xfrm>
          <a:prstGeom prst="rect">
            <a:avLst/>
          </a:prstGeom>
        </p:spPr>
      </p:pic>
      <p:sp>
        <p:nvSpPr>
          <p:cNvPr id="3" name="Content Placeholder 2">
            <a:extLst>
              <a:ext uri="{FF2B5EF4-FFF2-40B4-BE49-F238E27FC236}">
                <a16:creationId xmlns:a16="http://schemas.microsoft.com/office/drawing/2014/main" id="{D7816353-C777-8683-DBA6-50EA8D757E25}"/>
              </a:ext>
            </a:extLst>
          </p:cNvPr>
          <p:cNvSpPr>
            <a:spLocks noGrp="1"/>
          </p:cNvSpPr>
          <p:nvPr>
            <p:ph idx="1"/>
          </p:nvPr>
        </p:nvSpPr>
        <p:spPr>
          <a:xfrm>
            <a:off x="6597016" y="2433236"/>
            <a:ext cx="4589328" cy="3519753"/>
          </a:xfrm>
        </p:spPr>
        <p:txBody>
          <a:bodyPr vert="horz" lIns="91440" tIns="45720" rIns="91440" bIns="45720" rtlCol="0" anchor="t">
            <a:normAutofit/>
          </a:bodyPr>
          <a:lstStyle/>
          <a:p>
            <a:pPr marL="0" marR="0" indent="0">
              <a:spcBef>
                <a:spcPts val="0"/>
              </a:spcBef>
              <a:spcAft>
                <a:spcPts val="0"/>
              </a:spcAft>
              <a:buNone/>
            </a:pPr>
            <a:r>
              <a:rPr lang="en-US" sz="1800" b="0" i="0" dirty="0">
                <a:effectLst/>
                <a:highlight>
                  <a:srgbClr val="FFFFFF"/>
                </a:highlight>
              </a:rPr>
              <a:t>A continuity plan must be reviewed and tested in order to be effective. All employees of your department should be familiar with the continuity plan to help ensure that your department continues operations following a disaster or major disruption. </a:t>
            </a:r>
            <a:r>
              <a:rPr lang="en-US" sz="1800" dirty="0">
                <a:effectLst/>
                <a:highlight>
                  <a:srgbClr val="FFFFFF"/>
                </a:highlight>
                <a:latin typeface="Aptos"/>
                <a:ea typeface="Calibri"/>
                <a:cs typeface="Calibri"/>
              </a:rPr>
              <a:t>The template includes a schedule to help your area train, exercise, and maintain its continuity plan. </a:t>
            </a:r>
            <a:r>
              <a:rPr lang="en-US" sz="1800" dirty="0">
                <a:effectLst/>
                <a:latin typeface="Aptos"/>
                <a:ea typeface="Calibri"/>
                <a:cs typeface="Arial"/>
              </a:rPr>
              <a:t> </a:t>
            </a:r>
          </a:p>
          <a:p>
            <a:pPr marL="0" marR="0" indent="0">
              <a:spcBef>
                <a:spcPts val="0"/>
              </a:spcBef>
              <a:spcAft>
                <a:spcPts val="0"/>
              </a:spcAft>
              <a:buNone/>
            </a:pPr>
            <a:r>
              <a:rPr lang="en-US" sz="1800" b="1" i="1" u="sng" dirty="0">
                <a:effectLst/>
                <a:latin typeface="Aptos"/>
                <a:ea typeface="Calibri"/>
                <a:cs typeface="Arial"/>
              </a:rPr>
              <a:t>Instructions</a:t>
            </a:r>
            <a:r>
              <a:rPr lang="en-US" sz="1800" b="1" i="1" dirty="0">
                <a:effectLst/>
                <a:latin typeface="Aptos"/>
                <a:ea typeface="Calibri"/>
                <a:cs typeface="Arial"/>
              </a:rPr>
              <a:t>:</a:t>
            </a:r>
            <a:r>
              <a:rPr lang="en-US" sz="1800" i="1" dirty="0">
                <a:effectLst/>
                <a:latin typeface="Aptos"/>
                <a:ea typeface="Calibri"/>
                <a:cs typeface="Arial"/>
              </a:rPr>
              <a:t> Create a schedule for your area to train and exercise this continuity plan.</a:t>
            </a:r>
            <a:endParaRPr lang="en-US" sz="1800" dirty="0">
              <a:effectLst/>
              <a:latin typeface="Aptos"/>
              <a:ea typeface="Calibri"/>
              <a:cs typeface="Arial"/>
            </a:endParaRPr>
          </a:p>
          <a:p>
            <a:pPr marL="0" indent="0">
              <a:buNone/>
            </a:pPr>
            <a:endParaRPr lang="en-US" sz="1800"/>
          </a:p>
        </p:txBody>
      </p:sp>
    </p:spTree>
    <p:extLst>
      <p:ext uri="{BB962C8B-B14F-4D97-AF65-F5344CB8AC3E}">
        <p14:creationId xmlns:p14="http://schemas.microsoft.com/office/powerpoint/2010/main" val="134618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2050B-BDED-D625-F39B-7AE267994F35}"/>
              </a:ext>
            </a:extLst>
          </p:cNvPr>
          <p:cNvSpPr>
            <a:spLocks noGrp="1"/>
          </p:cNvSpPr>
          <p:nvPr>
            <p:ph type="title"/>
          </p:nvPr>
        </p:nvSpPr>
        <p:spPr>
          <a:xfrm>
            <a:off x="774233" y="411480"/>
            <a:ext cx="10856935" cy="1106424"/>
          </a:xfrm>
        </p:spPr>
        <p:txBody>
          <a:bodyPr>
            <a:normAutofit/>
          </a:bodyPr>
          <a:lstStyle/>
          <a:p>
            <a:r>
              <a:rPr lang="en-US" sz="4000" b="1" dirty="0"/>
              <a:t>Annual Plan Review</a:t>
            </a:r>
          </a:p>
        </p:txBody>
      </p:sp>
      <p:sp>
        <p:nvSpPr>
          <p:cNvPr id="48" name="Rectangle 4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0C553C23-0B94-7D78-A6F9-B25D1BB4FCCA}"/>
              </a:ext>
            </a:extLst>
          </p:cNvPr>
          <p:cNvPicPr>
            <a:picLocks noChangeAspect="1"/>
          </p:cNvPicPr>
          <p:nvPr/>
        </p:nvPicPr>
        <p:blipFill>
          <a:blip r:embed="rId2"/>
          <a:stretch>
            <a:fillRect/>
          </a:stretch>
        </p:blipFill>
        <p:spPr>
          <a:xfrm>
            <a:off x="429768" y="2201464"/>
            <a:ext cx="6702552" cy="3552352"/>
          </a:xfrm>
          <a:prstGeom prst="rect">
            <a:avLst/>
          </a:prstGeom>
        </p:spPr>
      </p:pic>
      <p:sp useBgFill="1">
        <p:nvSpPr>
          <p:cNvPr id="49" name="Rectangle 4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7B7D8A-EEC5-F1C7-C957-BCB6EED057CB}"/>
              </a:ext>
            </a:extLst>
          </p:cNvPr>
          <p:cNvSpPr>
            <a:spLocks noGrp="1"/>
          </p:cNvSpPr>
          <p:nvPr>
            <p:ph idx="1"/>
          </p:nvPr>
        </p:nvSpPr>
        <p:spPr>
          <a:xfrm>
            <a:off x="7938752" y="2020824"/>
            <a:ext cx="3455097" cy="3959352"/>
          </a:xfrm>
        </p:spPr>
        <p:txBody>
          <a:bodyPr anchor="ctr">
            <a:normAutofit/>
          </a:bodyPr>
          <a:lstStyle/>
          <a:p>
            <a:pPr marL="0" indent="0">
              <a:buNone/>
            </a:pPr>
            <a:r>
              <a:rPr lang="en-US" sz="1700">
                <a:effectLst/>
                <a:highlight>
                  <a:srgbClr val="FFFFFF"/>
                </a:highlight>
                <a:ea typeface="Calibri"/>
                <a:cs typeface="Calibri"/>
              </a:rPr>
              <a:t>Your area's continuity plan should be reviewed annually by someone in your </a:t>
            </a:r>
            <a:r>
              <a:rPr lang="en-US" sz="1700">
                <a:effectLst/>
                <a:ea typeface="Calibri"/>
                <a:cs typeface="Arial"/>
              </a:rPr>
              <a:t>division, college or department</a:t>
            </a:r>
            <a:r>
              <a:rPr lang="en-US" sz="1700">
                <a:effectLst/>
                <a:highlight>
                  <a:srgbClr val="FFFFFF"/>
                </a:highlight>
                <a:ea typeface="Calibri"/>
                <a:cs typeface="Calibri"/>
              </a:rPr>
              <a:t>. The review process should ensure that information and contacts in the plan are up to date. </a:t>
            </a:r>
            <a:r>
              <a:rPr lang="en-US" sz="1700">
                <a:effectLst/>
                <a:ea typeface="Calibri"/>
                <a:cs typeface="Calibri"/>
              </a:rPr>
              <a:t>If significant changes are made that would influence how the University, your or other departments within the University would conduct continuity operations, the new version of your area’s COOP should be submitted to the UHD Continuity Coordinator (</a:t>
            </a:r>
            <a:r>
              <a:rPr lang="en-US" sz="1700" u="sng">
                <a:effectLst/>
                <a:ea typeface="Calibri"/>
                <a:cs typeface="Calibri"/>
                <a:hlinkClick r:id="rId3"/>
              </a:rPr>
              <a:t>uhdemergencymanagement@uhd.edu)</a:t>
            </a:r>
            <a:r>
              <a:rPr lang="en-US" sz="1700">
                <a:effectLst/>
                <a:ea typeface="Calibri"/>
                <a:cs typeface="Calibri"/>
              </a:rPr>
              <a:t> within </a:t>
            </a:r>
            <a:r>
              <a:rPr lang="en-US" sz="1700" u="sng">
                <a:effectLst/>
                <a:ea typeface="Calibri"/>
                <a:cs typeface="Calibri"/>
              </a:rPr>
              <a:t>30 days</a:t>
            </a:r>
            <a:r>
              <a:rPr lang="en-US" sz="1700">
                <a:effectLst/>
                <a:ea typeface="Calibri"/>
                <a:cs typeface="Calibri"/>
              </a:rPr>
              <a:t> of the change.</a:t>
            </a:r>
          </a:p>
          <a:p>
            <a:pPr marL="0" indent="0">
              <a:buNone/>
            </a:pPr>
            <a:endParaRPr lang="en-US" sz="1700" b="1"/>
          </a:p>
        </p:txBody>
      </p:sp>
    </p:spTree>
    <p:extLst>
      <p:ext uri="{BB962C8B-B14F-4D97-AF65-F5344CB8AC3E}">
        <p14:creationId xmlns:p14="http://schemas.microsoft.com/office/powerpoint/2010/main" val="315431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C3A4-866C-C67C-5514-ECF3D6D6B859}"/>
              </a:ext>
            </a:extLst>
          </p:cNvPr>
          <p:cNvSpPr>
            <a:spLocks noGrp="1"/>
          </p:cNvSpPr>
          <p:nvPr>
            <p:ph type="title"/>
          </p:nvPr>
        </p:nvSpPr>
        <p:spPr>
          <a:xfrm>
            <a:off x="6417733" y="490537"/>
            <a:ext cx="5291663" cy="1628775"/>
          </a:xfrm>
        </p:spPr>
        <p:txBody>
          <a:bodyPr anchor="b">
            <a:normAutofit/>
          </a:bodyPr>
          <a:lstStyle/>
          <a:p>
            <a:r>
              <a:rPr lang="en-US" sz="4000" b="1"/>
              <a:t>Continuity Planning (COOP) Support</a:t>
            </a:r>
          </a:p>
        </p:txBody>
      </p:sp>
      <p:pic>
        <p:nvPicPr>
          <p:cNvPr id="9" name="Picture 8">
            <a:extLst>
              <a:ext uri="{FF2B5EF4-FFF2-40B4-BE49-F238E27FC236}">
                <a16:creationId xmlns:a16="http://schemas.microsoft.com/office/drawing/2014/main" id="{C316B88C-D949-422E-F40F-99B3532B8FE1}"/>
              </a:ext>
            </a:extLst>
          </p:cNvPr>
          <p:cNvPicPr>
            <a:picLocks noChangeAspect="1"/>
          </p:cNvPicPr>
          <p:nvPr/>
        </p:nvPicPr>
        <p:blipFill rotWithShape="1">
          <a:blip r:embed="rId2"/>
          <a:srcRect l="14683" r="1130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7CF11AAD-87B0-F171-1865-A12C1A2DE430}"/>
              </a:ext>
            </a:extLst>
          </p:cNvPr>
          <p:cNvSpPr>
            <a:spLocks noGrp="1"/>
          </p:cNvSpPr>
          <p:nvPr>
            <p:ph idx="1"/>
          </p:nvPr>
        </p:nvSpPr>
        <p:spPr>
          <a:xfrm>
            <a:off x="6417734" y="2833817"/>
            <a:ext cx="5291663" cy="2249726"/>
          </a:xfrm>
        </p:spPr>
        <p:txBody>
          <a:bodyPr vert="horz" lIns="91440" tIns="45720" rIns="91440" bIns="45720" rtlCol="0" anchor="t">
            <a:normAutofit/>
          </a:bodyPr>
          <a:lstStyle/>
          <a:p>
            <a:pPr marL="0" indent="0">
              <a:lnSpc>
                <a:spcPct val="100000"/>
              </a:lnSpc>
              <a:buNone/>
            </a:pPr>
            <a:r>
              <a:rPr lang="en-US" sz="2000" b="0" i="0" dirty="0">
                <a:effectLst/>
                <a:highlight>
                  <a:srgbClr val="FFFFFF"/>
                </a:highlight>
              </a:rPr>
              <a:t>UHD Emergency Management offers consulting to assist your department in completing, reviewing, and exercising your continuity plan. Contact the COOP Program Coordinator</a:t>
            </a:r>
            <a:r>
              <a:rPr lang="en-US" sz="2000" dirty="0">
                <a:highlight>
                  <a:srgbClr val="FFFFFF"/>
                </a:highlight>
              </a:rPr>
              <a:t>,</a:t>
            </a:r>
            <a:r>
              <a:rPr lang="en-US" sz="2000" b="0" i="0" dirty="0">
                <a:effectLst/>
                <a:highlight>
                  <a:srgbClr val="FFFFFF"/>
                </a:highlight>
              </a:rPr>
              <a:t> </a:t>
            </a:r>
            <a:r>
              <a:rPr lang="en-US" sz="2000" dirty="0">
                <a:highlight>
                  <a:srgbClr val="FFFFFF"/>
                </a:highlight>
              </a:rPr>
              <a:t>Tabbitha Ross, </a:t>
            </a:r>
            <a:r>
              <a:rPr lang="en-US" sz="2000" b="0" i="0" dirty="0">
                <a:effectLst/>
                <a:highlight>
                  <a:srgbClr val="FFFFFF"/>
                </a:highlight>
                <a:hlinkClick r:id="rId3">
                  <a:extLst>
                    <a:ext uri="{A12FA001-AC4F-418D-AE19-62706E023703}">
                      <ahyp:hlinkClr xmlns:ahyp="http://schemas.microsoft.com/office/drawing/2018/hyperlinkcolor" val="tx"/>
                    </a:ext>
                  </a:extLst>
                </a:hlinkClick>
              </a:rPr>
              <a:t>uhdemergencymanagement@uhd.edu</a:t>
            </a:r>
            <a:r>
              <a:rPr lang="en-US" sz="2000" b="0" i="0" dirty="0">
                <a:effectLst/>
                <a:highlight>
                  <a:srgbClr val="FFFFFF"/>
                </a:highlight>
              </a:rPr>
              <a:t> for assistance.</a:t>
            </a:r>
            <a:endParaRPr lang="en-US" sz="2000" dirty="0"/>
          </a:p>
        </p:txBody>
      </p:sp>
    </p:spTree>
    <p:extLst>
      <p:ext uri="{BB962C8B-B14F-4D97-AF65-F5344CB8AC3E}">
        <p14:creationId xmlns:p14="http://schemas.microsoft.com/office/powerpoint/2010/main" val="304409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07AEEB-C794-686E-D39A-2176B72D8479}"/>
              </a:ext>
            </a:extLst>
          </p:cNvPr>
          <p:cNvSpPr>
            <a:spLocks noGrp="1"/>
          </p:cNvSpPr>
          <p:nvPr>
            <p:ph type="title"/>
          </p:nvPr>
        </p:nvSpPr>
        <p:spPr>
          <a:xfrm>
            <a:off x="221631" y="481106"/>
            <a:ext cx="3601073" cy="2998838"/>
          </a:xfrm>
        </p:spPr>
        <p:txBody>
          <a:bodyPr vert="horz" lIns="91440" tIns="45720" rIns="91440" bIns="45720" rtlCol="0" anchor="t">
            <a:normAutofit/>
          </a:bodyPr>
          <a:lstStyle/>
          <a:p>
            <a:r>
              <a:rPr lang="en-US" sz="4000" b="1" kern="1200" dirty="0">
                <a:solidFill>
                  <a:srgbClr val="FFFFFF"/>
                </a:solidFill>
                <a:latin typeface="+mj-lt"/>
                <a:ea typeface="+mj-ea"/>
                <a:cs typeface="+mj-cs"/>
              </a:rPr>
              <a:t>Attachment C: Personnel Information</a:t>
            </a:r>
          </a:p>
        </p:txBody>
      </p:sp>
      <p:pic>
        <p:nvPicPr>
          <p:cNvPr id="5" name="Content Placeholder 4" descr="A white and black document with text&#10;&#10;Description automatically generated with medium confidence">
            <a:extLst>
              <a:ext uri="{FF2B5EF4-FFF2-40B4-BE49-F238E27FC236}">
                <a16:creationId xmlns:a16="http://schemas.microsoft.com/office/drawing/2014/main" id="{FD1D91D5-6512-B4C8-5A16-3213614C9ED2}"/>
              </a:ext>
            </a:extLst>
          </p:cNvPr>
          <p:cNvPicPr>
            <a:picLocks noGrp="1" noChangeAspect="1"/>
          </p:cNvPicPr>
          <p:nvPr>
            <p:ph idx="1"/>
          </p:nvPr>
        </p:nvPicPr>
        <p:blipFill>
          <a:blip r:embed="rId2"/>
          <a:stretch>
            <a:fillRect/>
          </a:stretch>
        </p:blipFill>
        <p:spPr>
          <a:xfrm>
            <a:off x="4502428" y="1080632"/>
            <a:ext cx="7225748" cy="4696736"/>
          </a:xfrm>
          <a:prstGeom prst="rect">
            <a:avLst/>
          </a:prstGeom>
        </p:spPr>
      </p:pic>
    </p:spTree>
    <p:extLst>
      <p:ext uri="{BB962C8B-B14F-4D97-AF65-F5344CB8AC3E}">
        <p14:creationId xmlns:p14="http://schemas.microsoft.com/office/powerpoint/2010/main" val="11413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5C97CC-E8A0-11D0-7AEC-0EA2BB2568C0}"/>
              </a:ext>
            </a:extLst>
          </p:cNvPr>
          <p:cNvSpPr>
            <a:spLocks noGrp="1"/>
          </p:cNvSpPr>
          <p:nvPr>
            <p:ph type="title"/>
          </p:nvPr>
        </p:nvSpPr>
        <p:spPr>
          <a:xfrm>
            <a:off x="461712" y="345407"/>
            <a:ext cx="3402745" cy="1913249"/>
          </a:xfrm>
        </p:spPr>
        <p:txBody>
          <a:bodyPr vert="horz" lIns="91440" tIns="45720" rIns="91440" bIns="45720" rtlCol="0" anchor="t">
            <a:normAutofit/>
          </a:bodyPr>
          <a:lstStyle/>
          <a:p>
            <a:r>
              <a:rPr lang="en-US" sz="4000" b="1" kern="1200" dirty="0">
                <a:solidFill>
                  <a:srgbClr val="FFFFFF"/>
                </a:solidFill>
                <a:latin typeface="+mj-lt"/>
                <a:ea typeface="+mj-ea"/>
                <a:cs typeface="+mj-cs"/>
              </a:rPr>
              <a:t>Attachment D: COOP Procedures</a:t>
            </a:r>
          </a:p>
        </p:txBody>
      </p:sp>
      <p:pic>
        <p:nvPicPr>
          <p:cNvPr id="5" name="Content Placeholder 4" descr="A screenshot of a document&#10;&#10;Description automatically generated">
            <a:extLst>
              <a:ext uri="{FF2B5EF4-FFF2-40B4-BE49-F238E27FC236}">
                <a16:creationId xmlns:a16="http://schemas.microsoft.com/office/drawing/2014/main" id="{87A7E609-A11E-5F61-67E9-90CADB788E0E}"/>
              </a:ext>
            </a:extLst>
          </p:cNvPr>
          <p:cNvPicPr>
            <a:picLocks noGrp="1" noChangeAspect="1"/>
          </p:cNvPicPr>
          <p:nvPr>
            <p:ph idx="1"/>
          </p:nvPr>
        </p:nvPicPr>
        <p:blipFill>
          <a:blip r:embed="rId2"/>
          <a:srcRect b="14766"/>
          <a:stretch/>
        </p:blipFill>
        <p:spPr>
          <a:xfrm>
            <a:off x="4502428" y="551016"/>
            <a:ext cx="7225748" cy="4603553"/>
          </a:xfrm>
          <a:prstGeom prst="rect">
            <a:avLst/>
          </a:prstGeom>
          <a:ln>
            <a:solidFill>
              <a:schemeClr val="tx1"/>
            </a:solidFill>
          </a:ln>
        </p:spPr>
      </p:pic>
      <p:sp>
        <p:nvSpPr>
          <p:cNvPr id="6" name="TextBox 5">
            <a:extLst>
              <a:ext uri="{FF2B5EF4-FFF2-40B4-BE49-F238E27FC236}">
                <a16:creationId xmlns:a16="http://schemas.microsoft.com/office/drawing/2014/main" id="{135B6910-76B1-4695-31A5-B039D7E35DCB}"/>
              </a:ext>
            </a:extLst>
          </p:cNvPr>
          <p:cNvSpPr txBox="1"/>
          <p:nvPr/>
        </p:nvSpPr>
        <p:spPr>
          <a:xfrm>
            <a:off x="4502428" y="5510151"/>
            <a:ext cx="7232369" cy="1200329"/>
          </a:xfrm>
          <a:prstGeom prst="rect">
            <a:avLst/>
          </a:prstGeom>
          <a:noFill/>
        </p:spPr>
        <p:txBody>
          <a:bodyPr wrap="square" rtlCol="0">
            <a:spAutoFit/>
          </a:bodyPr>
          <a:lstStyle/>
          <a:p>
            <a:r>
              <a:rPr lang="en-US"/>
              <a:t>As your area develops contingency procedures, add them to this section. Add as many as you need. This section serves as your COOP playbook.</a:t>
            </a:r>
          </a:p>
          <a:p>
            <a:endParaRPr lang="en-US"/>
          </a:p>
        </p:txBody>
      </p:sp>
    </p:spTree>
    <p:extLst>
      <p:ext uri="{BB962C8B-B14F-4D97-AF65-F5344CB8AC3E}">
        <p14:creationId xmlns:p14="http://schemas.microsoft.com/office/powerpoint/2010/main" val="174890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FD5F1-FFA8-1ABE-6259-FD376D6C0294}"/>
              </a:ext>
            </a:extLst>
          </p:cNvPr>
          <p:cNvSpPr>
            <a:spLocks noGrp="1"/>
          </p:cNvSpPr>
          <p:nvPr>
            <p:ph type="title"/>
          </p:nvPr>
        </p:nvSpPr>
        <p:spPr>
          <a:xfrm>
            <a:off x="761802" y="240241"/>
            <a:ext cx="10760054" cy="1228299"/>
          </a:xfrm>
        </p:spPr>
        <p:txBody>
          <a:bodyPr>
            <a:normAutofit/>
          </a:bodyPr>
          <a:lstStyle/>
          <a:p>
            <a:r>
              <a:rPr lang="en-US" sz="4000" b="1" dirty="0"/>
              <a:t>Submitting Your COOP</a:t>
            </a:r>
          </a:p>
        </p:txBody>
      </p:sp>
      <p:sp>
        <p:nvSpPr>
          <p:cNvPr id="3" name="Content Placeholder 2">
            <a:extLst>
              <a:ext uri="{FF2B5EF4-FFF2-40B4-BE49-F238E27FC236}">
                <a16:creationId xmlns:a16="http://schemas.microsoft.com/office/drawing/2014/main" id="{EED65B69-8943-A145-45A8-7FFD25B3E207}"/>
              </a:ext>
            </a:extLst>
          </p:cNvPr>
          <p:cNvSpPr>
            <a:spLocks noGrp="1"/>
          </p:cNvSpPr>
          <p:nvPr>
            <p:ph idx="1"/>
          </p:nvPr>
        </p:nvSpPr>
        <p:spPr>
          <a:xfrm>
            <a:off x="761802" y="2321476"/>
            <a:ext cx="4864875" cy="3850724"/>
          </a:xfrm>
        </p:spPr>
        <p:txBody>
          <a:bodyPr anchor="ctr">
            <a:normAutofit/>
          </a:bodyPr>
          <a:lstStyle/>
          <a:p>
            <a:pPr marL="0" indent="0">
              <a:buNone/>
            </a:pPr>
            <a:r>
              <a:rPr lang="en-US" sz="1700">
                <a:latin typeface="Calibri" panose="020F0502020204030204" pitchFamily="34" charset="0"/>
                <a:ea typeface="Calibri" panose="020F0502020204030204" pitchFamily="34" charset="0"/>
                <a:cs typeface="Arial" panose="020B0604020202020204" pitchFamily="34" charset="0"/>
              </a:rPr>
              <a:t>Give yourself a minimum of one month to review and update your plan.</a:t>
            </a:r>
          </a:p>
          <a:p>
            <a:pPr marL="0" indent="0">
              <a:buNone/>
            </a:pPr>
            <a:r>
              <a:rPr lang="en-US" sz="1700">
                <a:effectLst/>
                <a:latin typeface="Calibri" panose="020F0502020204030204" pitchFamily="34" charset="0"/>
                <a:ea typeface="Calibri" panose="020F0502020204030204" pitchFamily="34" charset="0"/>
                <a:cs typeface="Arial" panose="020B0604020202020204" pitchFamily="34" charset="0"/>
              </a:rPr>
              <a:t>Once the COOP Liaison has updated the plan, have your plan reviewed and approved by your division, college or department Head. Upon their approval, submit a copy of your plan to the UHD Continuity Coordinator at (</a:t>
            </a:r>
            <a:r>
              <a:rPr lang="en-US" sz="1700" u="sng">
                <a:effectLst/>
                <a:latin typeface="Calibri" panose="020F0502020204030204" pitchFamily="34" charset="0"/>
                <a:ea typeface="Calibri" panose="020F0502020204030204" pitchFamily="34" charset="0"/>
                <a:cs typeface="Arial" panose="020B0604020202020204" pitchFamily="34" charset="0"/>
                <a:hlinkClick r:id="rId2"/>
              </a:rPr>
              <a:t>uhdemergencymanagement@uhd.edu)</a:t>
            </a:r>
            <a:r>
              <a:rPr lang="en-US" sz="1700">
                <a:effectLst/>
                <a:latin typeface="Calibri" panose="020F0502020204030204" pitchFamily="34" charset="0"/>
                <a:ea typeface="Calibri" panose="020F0502020204030204" pitchFamily="34" charset="0"/>
                <a:cs typeface="Arial" panose="020B0604020202020204" pitchFamily="34" charset="0"/>
              </a:rPr>
              <a:t> </a:t>
            </a:r>
            <a:r>
              <a:rPr lang="en-US" sz="1700" b="1">
                <a:effectLst/>
                <a:latin typeface="Calibri" panose="020F0502020204030204" pitchFamily="34" charset="0"/>
                <a:ea typeface="Calibri" panose="020F0502020204030204" pitchFamily="34" charset="0"/>
                <a:cs typeface="Arial" panose="020B0604020202020204" pitchFamily="34" charset="0"/>
              </a:rPr>
              <a:t>by April 1</a:t>
            </a:r>
            <a:r>
              <a:rPr lang="en-US" sz="1700">
                <a:effectLst/>
                <a:latin typeface="Calibri" panose="020F0502020204030204" pitchFamily="34" charset="0"/>
                <a:ea typeface="Calibri" panose="020F0502020204030204" pitchFamily="34" charset="0"/>
                <a:cs typeface="Arial" panose="020B0604020202020204" pitchFamily="34" charset="0"/>
              </a:rPr>
              <a:t> of each year.</a:t>
            </a:r>
          </a:p>
          <a:p>
            <a:pPr marL="0" indent="0">
              <a:buNone/>
            </a:pPr>
            <a:endParaRPr lang="en-US" sz="1700">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700">
                <a:effectLst/>
                <a:latin typeface="Calibri" panose="020F0502020204030204" pitchFamily="34" charset="0"/>
                <a:ea typeface="Calibri" panose="020F0502020204030204" pitchFamily="34" charset="0"/>
                <a:cs typeface="Arial" panose="020B0604020202020204" pitchFamily="34" charset="0"/>
              </a:rPr>
              <a:t>Maintain a copy in your department and share your plan with your division, college, and department leaders.</a:t>
            </a:r>
          </a:p>
          <a:p>
            <a:pPr marL="0" indent="0">
              <a:buNone/>
            </a:pPr>
            <a:endParaRPr lang="en-US" sz="170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70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7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700"/>
          </a:p>
        </p:txBody>
      </p:sp>
      <p:pic>
        <p:nvPicPr>
          <p:cNvPr id="5" name="Picture 4" descr="A red and white check mark with a red text&#10;&#10;Description automatically generated">
            <a:extLst>
              <a:ext uri="{FF2B5EF4-FFF2-40B4-BE49-F238E27FC236}">
                <a16:creationId xmlns:a16="http://schemas.microsoft.com/office/drawing/2014/main" id="{D1760485-8266-5D8A-8EE2-7FECB1E45EE8}"/>
              </a:ext>
            </a:extLst>
          </p:cNvPr>
          <p:cNvPicPr>
            <a:picLocks noChangeAspect="1"/>
          </p:cNvPicPr>
          <p:nvPr/>
        </p:nvPicPr>
        <p:blipFill>
          <a:blip r:embed="rId3"/>
          <a:stretch>
            <a:fillRect/>
          </a:stretch>
        </p:blipFill>
        <p:spPr>
          <a:xfrm>
            <a:off x="6343650" y="3137759"/>
            <a:ext cx="5178206" cy="2174845"/>
          </a:xfrm>
          <a:prstGeom prst="rect">
            <a:avLst/>
          </a:prstGeom>
        </p:spPr>
      </p:pic>
    </p:spTree>
    <p:extLst>
      <p:ext uri="{BB962C8B-B14F-4D97-AF65-F5344CB8AC3E}">
        <p14:creationId xmlns:p14="http://schemas.microsoft.com/office/powerpoint/2010/main" val="866847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7FFA49-90CB-E7EE-E167-64DA4636111A}"/>
              </a:ext>
            </a:extLst>
          </p:cNvPr>
          <p:cNvSpPr>
            <a:spLocks noGrp="1"/>
          </p:cNvSpPr>
          <p:nvPr>
            <p:ph type="title"/>
          </p:nvPr>
        </p:nvSpPr>
        <p:spPr>
          <a:xfrm>
            <a:off x="1136397" y="502021"/>
            <a:ext cx="9688296" cy="1642969"/>
          </a:xfrm>
        </p:spPr>
        <p:txBody>
          <a:bodyPr anchor="b">
            <a:normAutofit/>
          </a:bodyPr>
          <a:lstStyle/>
          <a:p>
            <a:r>
              <a:rPr lang="en-US" sz="4000" b="1"/>
              <a:t>Questions</a:t>
            </a:r>
          </a:p>
        </p:txBody>
      </p:sp>
      <p:sp>
        <p:nvSpPr>
          <p:cNvPr id="3" name="Content Placeholder 2">
            <a:extLst>
              <a:ext uri="{FF2B5EF4-FFF2-40B4-BE49-F238E27FC236}">
                <a16:creationId xmlns:a16="http://schemas.microsoft.com/office/drawing/2014/main" id="{D264D083-2975-91F1-FD21-2B513D8767F9}"/>
              </a:ext>
            </a:extLst>
          </p:cNvPr>
          <p:cNvSpPr>
            <a:spLocks noGrp="1"/>
          </p:cNvSpPr>
          <p:nvPr>
            <p:ph idx="1"/>
          </p:nvPr>
        </p:nvSpPr>
        <p:spPr>
          <a:xfrm>
            <a:off x="1136397" y="3076025"/>
            <a:ext cx="9688296" cy="2796742"/>
          </a:xfrm>
        </p:spPr>
        <p:txBody>
          <a:bodyPr anchor="t">
            <a:normAutofit/>
          </a:bodyPr>
          <a:lstStyle/>
          <a:p>
            <a:pPr marL="0" indent="0" algn="ctr">
              <a:buNone/>
            </a:pPr>
            <a:r>
              <a:rPr lang="en-US" sz="2000" b="1" dirty="0"/>
              <a:t>Cynthia Vargas - Director of Emergency Management </a:t>
            </a:r>
            <a:r>
              <a:rPr lang="en-US" sz="1600" b="1" dirty="0"/>
              <a:t>x5848</a:t>
            </a:r>
            <a:endParaRPr lang="en-US" sz="1600" dirty="0"/>
          </a:p>
          <a:p>
            <a:pPr marL="0" indent="0" algn="ctr">
              <a:buNone/>
            </a:pPr>
            <a:r>
              <a:rPr lang="en-US" sz="2000" dirty="0"/>
              <a:t>Tabbitha Ross - COOP Coordinator </a:t>
            </a:r>
            <a:r>
              <a:rPr lang="en-US" sz="1600" dirty="0"/>
              <a:t>x2783</a:t>
            </a:r>
          </a:p>
          <a:p>
            <a:pPr marL="0" indent="0" algn="ctr">
              <a:buNone/>
            </a:pPr>
            <a:r>
              <a:rPr lang="en-US" sz="2000" dirty="0">
                <a:hlinkClick r:id="rId2"/>
              </a:rPr>
              <a:t>uhdemergencymanagement@uhd.edu</a:t>
            </a:r>
            <a:endParaRPr lang="en-US" sz="2000" dirty="0"/>
          </a:p>
          <a:p>
            <a:pPr marL="0" indent="0">
              <a:buNone/>
            </a:pPr>
            <a:endParaRPr lang="en-US" sz="2000"/>
          </a:p>
        </p:txBody>
      </p:sp>
      <p:sp>
        <p:nvSpPr>
          <p:cNvPr id="18" name="Rectangle 1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73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4ABD31-5C3E-00B3-A78B-50A951B3C8D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UHD Continuity Plan Template</a:t>
            </a:r>
            <a:endParaRPr lang="en-US" sz="4000" kern="1200">
              <a:solidFill>
                <a:srgbClr val="FFFFFF"/>
              </a:solidFill>
              <a:latin typeface="+mj-lt"/>
              <a:ea typeface="+mj-ea"/>
              <a:cs typeface="+mj-cs"/>
            </a:endParaRPr>
          </a:p>
        </p:txBody>
      </p:sp>
      <p:pic>
        <p:nvPicPr>
          <p:cNvPr id="7" name="Content Placeholder 6" descr="A document with text on it&#10;&#10;Description automatically generated">
            <a:extLst>
              <a:ext uri="{FF2B5EF4-FFF2-40B4-BE49-F238E27FC236}">
                <a16:creationId xmlns:a16="http://schemas.microsoft.com/office/drawing/2014/main" id="{B64AC802-DAEF-C1CF-98D8-05CE259A6B28}"/>
              </a:ext>
            </a:extLst>
          </p:cNvPr>
          <p:cNvPicPr>
            <a:picLocks noGrp="1" noChangeAspect="1"/>
          </p:cNvPicPr>
          <p:nvPr>
            <p:ph idx="1"/>
          </p:nvPr>
        </p:nvPicPr>
        <p:blipFill>
          <a:blip r:embed="rId2"/>
          <a:stretch>
            <a:fillRect/>
          </a:stretch>
        </p:blipFill>
        <p:spPr>
          <a:xfrm>
            <a:off x="4502428" y="1396759"/>
            <a:ext cx="7225748" cy="4064482"/>
          </a:xfrm>
          <a:prstGeom prst="rect">
            <a:avLst/>
          </a:prstGeom>
        </p:spPr>
      </p:pic>
    </p:spTree>
    <p:extLst>
      <p:ext uri="{BB962C8B-B14F-4D97-AF65-F5344CB8AC3E}">
        <p14:creationId xmlns:p14="http://schemas.microsoft.com/office/powerpoint/2010/main" val="143918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white circle with hands on it&#10;&#10;Description automatically generated">
            <a:extLst>
              <a:ext uri="{FF2B5EF4-FFF2-40B4-BE49-F238E27FC236}">
                <a16:creationId xmlns:a16="http://schemas.microsoft.com/office/drawing/2014/main" id="{078608D2-45D5-5B25-BB57-9E87B1EF99A2}"/>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07573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9205-B391-A929-37D5-5D98CEB563B0}"/>
              </a:ext>
            </a:extLst>
          </p:cNvPr>
          <p:cNvSpPr>
            <a:spLocks noGrp="1"/>
          </p:cNvSpPr>
          <p:nvPr>
            <p:ph type="title"/>
          </p:nvPr>
        </p:nvSpPr>
        <p:spPr/>
        <p:txBody>
          <a:bodyPr/>
          <a:lstStyle/>
          <a:p>
            <a:r>
              <a:rPr lang="en-US" sz="4000" b="1" dirty="0"/>
              <a:t>Planning Scenarios</a:t>
            </a:r>
            <a:endParaRPr lang="en-US" dirty="0"/>
          </a:p>
        </p:txBody>
      </p:sp>
      <p:sp>
        <p:nvSpPr>
          <p:cNvPr id="3" name="Content Placeholder 2">
            <a:extLst>
              <a:ext uri="{FF2B5EF4-FFF2-40B4-BE49-F238E27FC236}">
                <a16:creationId xmlns:a16="http://schemas.microsoft.com/office/drawing/2014/main" id="{A1C5FA75-4BDE-E354-C7DA-82D472D642DE}"/>
              </a:ext>
            </a:extLst>
          </p:cNvPr>
          <p:cNvSpPr>
            <a:spLocks noGrp="1"/>
          </p:cNvSpPr>
          <p:nvPr>
            <p:ph idx="1"/>
          </p:nvPr>
        </p:nvSpPr>
        <p:spPr>
          <a:xfrm>
            <a:off x="838200" y="1825625"/>
            <a:ext cx="10515600" cy="1689558"/>
          </a:xfrm>
        </p:spPr>
        <p:txBody>
          <a:bodyPr vert="horz" lIns="91440" tIns="45720" rIns="91440" bIns="45720" rtlCol="0" anchor="t">
            <a:normAutofit/>
          </a:bodyPr>
          <a:lstStyle/>
          <a:p>
            <a:pPr marL="0" indent="0">
              <a:buNone/>
            </a:pPr>
            <a:r>
              <a:rPr lang="en-US" sz="1700" dirty="0">
                <a:highlight>
                  <a:srgbClr val="FFFFFF"/>
                </a:highlight>
              </a:rPr>
              <a:t>UHD uses three primary scenarios that reflect the type of events which could result in a continuity plan activation. The planning scenarios are not necessarily mutually exclusive. Multiple scenarios may occur within one incident. For example, an incident may result in a loss of access to the facility as well as IT or data loss.</a:t>
            </a:r>
            <a:endParaRPr lang="en-US" sz="1700" dirty="0"/>
          </a:p>
          <a:p>
            <a:pPr marL="971550" lvl="1" indent="-285750">
              <a:buFont typeface="Arial"/>
              <a:buChar char="•"/>
            </a:pPr>
            <a:r>
              <a:rPr lang="en-US" sz="1700" dirty="0">
                <a:highlight>
                  <a:srgbClr val="FFFFFF"/>
                </a:highlight>
              </a:rPr>
              <a:t>Planning Scenario 1 – Single or Multiple Facilities/Buildings Affected</a:t>
            </a:r>
            <a:endParaRPr lang="en-US" sz="1700" dirty="0"/>
          </a:p>
          <a:p>
            <a:pPr marL="971550" lvl="1" indent="-285750">
              <a:buFont typeface="Arial"/>
              <a:buChar char="•"/>
            </a:pPr>
            <a:r>
              <a:rPr lang="en-US" sz="1700" dirty="0">
                <a:highlight>
                  <a:srgbClr val="FFFFFF"/>
                </a:highlight>
              </a:rPr>
              <a:t>Planning Scenario 2 – Loss of Personnel</a:t>
            </a:r>
            <a:endParaRPr lang="en-US" sz="1700" dirty="0"/>
          </a:p>
          <a:p>
            <a:pPr marL="971550" lvl="1" indent="-285750">
              <a:buFont typeface="Arial"/>
              <a:buChar char="•"/>
            </a:pPr>
            <a:r>
              <a:rPr lang="en-US" sz="1700" dirty="0">
                <a:highlight>
                  <a:srgbClr val="FFFFFF"/>
                </a:highlight>
              </a:rPr>
              <a:t>Planning Scenario 3 – Loss of IT or Data</a:t>
            </a:r>
            <a:endParaRPr lang="en-US" dirty="0"/>
          </a:p>
        </p:txBody>
      </p:sp>
      <p:pic>
        <p:nvPicPr>
          <p:cNvPr id="4" name="Picture 3">
            <a:extLst>
              <a:ext uri="{FF2B5EF4-FFF2-40B4-BE49-F238E27FC236}">
                <a16:creationId xmlns:a16="http://schemas.microsoft.com/office/drawing/2014/main" id="{5E33DC3E-81E1-30CF-8416-A244C36DBC22}"/>
              </a:ext>
            </a:extLst>
          </p:cNvPr>
          <p:cNvPicPr>
            <a:picLocks noChangeAspect="1"/>
          </p:cNvPicPr>
          <p:nvPr/>
        </p:nvPicPr>
        <p:blipFill>
          <a:blip r:embed="rId2"/>
          <a:stretch>
            <a:fillRect/>
          </a:stretch>
        </p:blipFill>
        <p:spPr>
          <a:xfrm>
            <a:off x="1042988" y="3715272"/>
            <a:ext cx="10106025" cy="2705100"/>
          </a:xfrm>
          <a:prstGeom prst="rect">
            <a:avLst/>
          </a:prstGeom>
        </p:spPr>
      </p:pic>
    </p:spTree>
    <p:extLst>
      <p:ext uri="{BB962C8B-B14F-4D97-AF65-F5344CB8AC3E}">
        <p14:creationId xmlns:p14="http://schemas.microsoft.com/office/powerpoint/2010/main" val="78100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2A43-BB5D-D4D0-C3CF-E68224E29553}"/>
              </a:ext>
            </a:extLst>
          </p:cNvPr>
          <p:cNvSpPr>
            <a:spLocks noGrp="1"/>
          </p:cNvSpPr>
          <p:nvPr>
            <p:ph type="title"/>
          </p:nvPr>
        </p:nvSpPr>
        <p:spPr>
          <a:xfrm>
            <a:off x="556365" y="365125"/>
            <a:ext cx="10797435" cy="928906"/>
          </a:xfrm>
        </p:spPr>
        <p:txBody>
          <a:bodyPr>
            <a:normAutofit/>
          </a:bodyPr>
          <a:lstStyle/>
          <a:p>
            <a:r>
              <a:rPr lang="en-US" sz="4000" b="1" i="0" dirty="0">
                <a:solidFill>
                  <a:srgbClr val="000000"/>
                </a:solidFill>
                <a:effectLst/>
                <a:highlight>
                  <a:srgbClr val="FFFFFF"/>
                </a:highlight>
                <a:latin typeface="Aptos Display"/>
              </a:rPr>
              <a:t>Introduction - Implementation Plan</a:t>
            </a:r>
            <a:endParaRPr lang="en-US" sz="4000" dirty="0">
              <a:latin typeface="Aptos Display"/>
            </a:endParaRPr>
          </a:p>
        </p:txBody>
      </p:sp>
      <p:sp>
        <p:nvSpPr>
          <p:cNvPr id="3" name="Content Placeholder 2">
            <a:extLst>
              <a:ext uri="{FF2B5EF4-FFF2-40B4-BE49-F238E27FC236}">
                <a16:creationId xmlns:a16="http://schemas.microsoft.com/office/drawing/2014/main" id="{072462F1-4A04-4260-1105-530ABB62C200}"/>
              </a:ext>
            </a:extLst>
          </p:cNvPr>
          <p:cNvSpPr>
            <a:spLocks noGrp="1"/>
          </p:cNvSpPr>
          <p:nvPr>
            <p:ph idx="1"/>
          </p:nvPr>
        </p:nvSpPr>
        <p:spPr>
          <a:xfrm>
            <a:off x="838200" y="1293269"/>
            <a:ext cx="10515600" cy="4883694"/>
          </a:xfrm>
        </p:spPr>
        <p:txBody>
          <a:bodyPr vert="horz" lIns="91440" tIns="45720" rIns="91440" bIns="45720" rtlCol="0" anchor="t">
            <a:normAutofit lnSpcReduction="10000"/>
          </a:bodyPr>
          <a:lstStyle/>
          <a:p>
            <a:pPr marL="0" indent="0">
              <a:lnSpc>
                <a:spcPct val="100000"/>
              </a:lnSpc>
              <a:buNone/>
            </a:pPr>
            <a:r>
              <a:rPr lang="en-US" sz="1800" b="0" i="0">
                <a:solidFill>
                  <a:srgbClr val="000000"/>
                </a:solidFill>
                <a:effectLst/>
                <a:highlight>
                  <a:srgbClr val="FFFFFF"/>
                </a:highlight>
              </a:rPr>
              <a:t>The Implementation Plan provides general guidance on implementing your continuity plan following </a:t>
            </a:r>
            <a:r>
              <a:rPr lang="en-US" sz="1800">
                <a:solidFill>
                  <a:srgbClr val="000000"/>
                </a:solidFill>
                <a:highlight>
                  <a:srgbClr val="FFFFFF"/>
                </a:highlight>
              </a:rPr>
              <a:t>a disruption</a:t>
            </a:r>
            <a:r>
              <a:rPr lang="en-US" sz="1800" b="0" i="0">
                <a:solidFill>
                  <a:srgbClr val="000000"/>
                </a:solidFill>
                <a:effectLst/>
                <a:highlight>
                  <a:srgbClr val="FFFFFF"/>
                </a:highlight>
              </a:rPr>
              <a:t>.  The steps included can be followed by anyone within the organization charged with implementing the plan.  Additional steps can be added as needed based on the specific needs of your department</a:t>
            </a:r>
            <a:r>
              <a:rPr lang="en-US" sz="1800">
                <a:solidFill>
                  <a:srgbClr val="000000"/>
                </a:solidFill>
                <a:highlight>
                  <a:srgbClr val="FFFFFF"/>
                </a:highlight>
              </a:rPr>
              <a:t>/college.</a:t>
            </a:r>
            <a:r>
              <a:rPr lang="en-US" sz="1800" b="0" i="0">
                <a:solidFill>
                  <a:srgbClr val="000000"/>
                </a:solidFill>
                <a:effectLst/>
                <a:highlight>
                  <a:srgbClr val="FFFFFF"/>
                </a:highlight>
              </a:rPr>
              <a:t> </a:t>
            </a:r>
            <a:r>
              <a:rPr lang="en-US" sz="1800">
                <a:solidFill>
                  <a:srgbClr val="000000"/>
                </a:solidFill>
                <a:highlight>
                  <a:srgbClr val="FFFFFF"/>
                </a:highlight>
              </a:rPr>
              <a:t>During</a:t>
            </a:r>
            <a:r>
              <a:rPr lang="en-US" sz="1800">
                <a:highlight>
                  <a:srgbClr val="FFFFFF"/>
                </a:highlight>
                <a:latin typeface="Aptos"/>
                <a:ea typeface="Calibri"/>
                <a:cs typeface="Calibri"/>
              </a:rPr>
              <a:t> a disruptive event, your</a:t>
            </a:r>
            <a:r>
              <a:rPr lang="en-US" sz="1800">
                <a:effectLst/>
                <a:highlight>
                  <a:srgbClr val="FFFFFF"/>
                </a:highlight>
                <a:latin typeface="Aptos"/>
                <a:ea typeface="Calibri"/>
                <a:cs typeface="Calibri"/>
              </a:rPr>
              <a:t> </a:t>
            </a:r>
            <a:r>
              <a:rPr lang="en-US" sz="1800">
                <a:highlight>
                  <a:srgbClr val="FFFFFF"/>
                </a:highlight>
                <a:latin typeface="Aptos"/>
                <a:ea typeface="Calibri"/>
                <a:cs typeface="Calibri"/>
              </a:rPr>
              <a:t>department/college </a:t>
            </a:r>
            <a:r>
              <a:rPr lang="en-US" sz="1800">
                <a:effectLst/>
                <a:latin typeface="Calibri"/>
                <a:ea typeface="Calibri"/>
                <a:cs typeface="Calibri"/>
              </a:rPr>
              <a:t>will implement this plan based on the general strategy below:</a:t>
            </a:r>
            <a:endParaRPr lang="en-US">
              <a:latin typeface="Calibri"/>
              <a:ea typeface="Calibri"/>
              <a:cs typeface="Calibri"/>
            </a:endParaRP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Notify key personnel of plan activation</a:t>
            </a: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Establish staff accountability</a:t>
            </a:r>
            <a:r>
              <a:rPr lang="en-US" sz="1600">
                <a:latin typeface="Aptos"/>
                <a:ea typeface="Times New Roman" panose="02020603050405020304" pitchFamily="18" charset="0"/>
                <a:cs typeface="Calibri"/>
              </a:rPr>
              <a:t> – following emergency incident</a:t>
            </a:r>
            <a:endParaRPr lang="en-US" sz="1600">
              <a:effectLst/>
              <a:latin typeface="Aptos"/>
              <a:ea typeface="Times New Roman" panose="02020603050405020304" pitchFamily="18" charset="0"/>
              <a:cs typeface="Calibri"/>
            </a:endParaRP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Resume essential functions based on </a:t>
            </a:r>
            <a:r>
              <a:rPr lang="en-US" sz="1600">
                <a:latin typeface="Aptos"/>
                <a:ea typeface="Times New Roman" panose="02020603050405020304" pitchFamily="18" charset="0"/>
                <a:cs typeface="Calibri"/>
              </a:rPr>
              <a:t>department/college priority</a:t>
            </a:r>
            <a:r>
              <a:rPr lang="en-US" sz="1600">
                <a:effectLst/>
                <a:latin typeface="Aptos"/>
                <a:ea typeface="Times New Roman" panose="02020603050405020304" pitchFamily="18" charset="0"/>
                <a:cs typeface="Calibri"/>
              </a:rPr>
              <a:t> rating</a:t>
            </a: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Communicate with internal and external stakeholders</a:t>
            </a: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Conduct damage assessments</a:t>
            </a:r>
            <a:r>
              <a:rPr lang="en-US" sz="1600">
                <a:latin typeface="Aptos"/>
                <a:ea typeface="Times New Roman" panose="02020603050405020304" pitchFamily="18" charset="0"/>
                <a:cs typeface="Calibri"/>
              </a:rPr>
              <a:t>, as needed</a:t>
            </a:r>
            <a:endParaRPr lang="en-US" sz="1600">
              <a:effectLst/>
              <a:latin typeface="Aptos"/>
              <a:ea typeface="Times New Roman" panose="02020603050405020304" pitchFamily="18" charset="0"/>
              <a:cs typeface="Calibri"/>
            </a:endParaRP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Report damage up through </a:t>
            </a:r>
            <a:r>
              <a:rPr lang="en-US" sz="1600">
                <a:latin typeface="Aptos"/>
                <a:ea typeface="Times New Roman" panose="02020603050405020304" pitchFamily="18" charset="0"/>
                <a:cs typeface="Calibri"/>
              </a:rPr>
              <a:t>leadership chain to PD or FM</a:t>
            </a:r>
            <a:endParaRPr lang="en-US" sz="1600">
              <a:effectLst/>
              <a:latin typeface="Aptos"/>
              <a:ea typeface="Times New Roman" panose="02020603050405020304" pitchFamily="18" charset="0"/>
              <a:cs typeface="Calibri"/>
            </a:endParaRP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Review available internal space within your division/college/department</a:t>
            </a: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Report facility requirements up through division or college if your </a:t>
            </a:r>
            <a:r>
              <a:rPr lang="en-US" sz="1600">
                <a:latin typeface="Aptos"/>
                <a:ea typeface="Times New Roman" panose="02020603050405020304" pitchFamily="18" charset="0"/>
                <a:cs typeface="Calibri"/>
              </a:rPr>
              <a:t>division or college </a:t>
            </a:r>
            <a:r>
              <a:rPr lang="en-US" sz="1600">
                <a:effectLst/>
                <a:latin typeface="Aptos"/>
                <a:ea typeface="Times New Roman" panose="02020603050405020304" pitchFamily="18" charset="0"/>
                <a:cs typeface="Calibri"/>
              </a:rPr>
              <a:t>internal space is not available or adequate</a:t>
            </a:r>
          </a:p>
          <a:p>
            <a:pPr marL="800100" lvl="1" indent="-342900">
              <a:lnSpc>
                <a:spcPct val="115000"/>
              </a:lnSpc>
              <a:spcBef>
                <a:spcPts val="0"/>
              </a:spcBef>
              <a:spcAft>
                <a:spcPts val="200"/>
              </a:spcAft>
              <a:buFont typeface="Wingdings" panose="05000000000000000000" pitchFamily="2" charset="2"/>
              <a:buChar char=""/>
            </a:pPr>
            <a:r>
              <a:rPr lang="en-US" sz="1600">
                <a:effectLst/>
                <a:latin typeface="Aptos"/>
                <a:ea typeface="Times New Roman" panose="02020603050405020304" pitchFamily="18" charset="0"/>
                <a:cs typeface="Calibri"/>
              </a:rPr>
              <a:t>Relocate staff to alternate space</a:t>
            </a:r>
          </a:p>
          <a:p>
            <a:pPr marL="800100" lvl="1" indent="-342900">
              <a:lnSpc>
                <a:spcPct val="115000"/>
              </a:lnSpc>
              <a:spcBef>
                <a:spcPts val="0"/>
              </a:spcBef>
              <a:spcAft>
                <a:spcPts val="200"/>
              </a:spcAft>
              <a:buFont typeface="Wingdings" panose="05000000000000000000" pitchFamily="2" charset="2"/>
              <a:buChar char=""/>
            </a:pPr>
            <a:r>
              <a:rPr lang="en-US" sz="1600">
                <a:latin typeface="Aptos"/>
                <a:ea typeface="Times New Roman" panose="02020603050405020304" pitchFamily="18" charset="0"/>
                <a:cs typeface="Calibri"/>
              </a:rPr>
              <a:t>Resume</a:t>
            </a:r>
            <a:r>
              <a:rPr lang="en-US" sz="1600">
                <a:effectLst/>
                <a:latin typeface="Aptos"/>
                <a:ea typeface="Times New Roman" panose="02020603050405020304" pitchFamily="18" charset="0"/>
                <a:cs typeface="Calibri"/>
              </a:rPr>
              <a:t> normal activities as appropriate</a:t>
            </a:r>
            <a:r>
              <a:rPr lang="en-US" sz="1600">
                <a:latin typeface="Aptos"/>
                <a:ea typeface="Times New Roman" panose="02020603050405020304" pitchFamily="18" charset="0"/>
                <a:cs typeface="Calibri"/>
              </a:rPr>
              <a:t> and communicate to stakeholders and leadership</a:t>
            </a:r>
            <a:endParaRPr lang="en-US" sz="1600">
              <a:effectLst/>
              <a:latin typeface="Aptos"/>
              <a:ea typeface="Times New Roman" panose="02020603050405020304" pitchFamily="18" charset="0"/>
              <a:cs typeface="Calibri"/>
            </a:endParaRPr>
          </a:p>
          <a:p>
            <a:pPr marL="0" indent="0">
              <a:buNone/>
            </a:pPr>
            <a:endParaRPr lang="en-US" sz="1800">
              <a:solidFill>
                <a:srgbClr val="000000"/>
              </a:solidFill>
              <a:highlight>
                <a:srgbClr val="FFFFFF"/>
              </a:highlight>
            </a:endParaRPr>
          </a:p>
          <a:p>
            <a:pPr marL="0" indent="0">
              <a:buNone/>
            </a:pPr>
            <a:endParaRPr lang="en-US" sz="1800"/>
          </a:p>
        </p:txBody>
      </p:sp>
    </p:spTree>
    <p:extLst>
      <p:ext uri="{BB962C8B-B14F-4D97-AF65-F5344CB8AC3E}">
        <p14:creationId xmlns:p14="http://schemas.microsoft.com/office/powerpoint/2010/main" val="292080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88D8-FD8F-2C93-9F3C-00A03D8528B5}"/>
              </a:ext>
            </a:extLst>
          </p:cNvPr>
          <p:cNvSpPr>
            <a:spLocks noGrp="1"/>
          </p:cNvSpPr>
          <p:nvPr>
            <p:ph type="title"/>
          </p:nvPr>
        </p:nvSpPr>
        <p:spPr>
          <a:xfrm>
            <a:off x="838200" y="365125"/>
            <a:ext cx="5153025" cy="1346439"/>
          </a:xfrm>
        </p:spPr>
        <p:txBody>
          <a:bodyPr>
            <a:normAutofit fontScale="90000"/>
          </a:bodyPr>
          <a:lstStyle/>
          <a:p>
            <a:pPr>
              <a:lnSpc>
                <a:spcPct val="100000"/>
              </a:lnSpc>
            </a:pPr>
            <a:r>
              <a:rPr lang="en-US" b="1"/>
              <a:t>Business Impact Analysis</a:t>
            </a:r>
            <a:endParaRPr lang="en-US"/>
          </a:p>
        </p:txBody>
      </p:sp>
      <p:sp>
        <p:nvSpPr>
          <p:cNvPr id="3" name="Content Placeholder 2">
            <a:extLst>
              <a:ext uri="{FF2B5EF4-FFF2-40B4-BE49-F238E27FC236}">
                <a16:creationId xmlns:a16="http://schemas.microsoft.com/office/drawing/2014/main" id="{D21ACF6D-091E-F95B-A383-B8A983497B35}"/>
              </a:ext>
            </a:extLst>
          </p:cNvPr>
          <p:cNvSpPr>
            <a:spLocks noGrp="1"/>
          </p:cNvSpPr>
          <p:nvPr>
            <p:ph idx="1"/>
          </p:nvPr>
        </p:nvSpPr>
        <p:spPr>
          <a:xfrm>
            <a:off x="942583" y="2170090"/>
            <a:ext cx="5226877" cy="2524627"/>
          </a:xfrm>
        </p:spPr>
        <p:txBody>
          <a:bodyPr vert="horz" lIns="91440" tIns="45720" rIns="91440" bIns="45720" rtlCol="0" anchor="t">
            <a:normAutofit/>
          </a:bodyPr>
          <a:lstStyle/>
          <a:p>
            <a:pPr marL="0" indent="0">
              <a:buNone/>
            </a:pPr>
            <a:r>
              <a:rPr lang="en-US" sz="2400" dirty="0"/>
              <a:t>Describe how or whether the disruption would adversely affect your operations. </a:t>
            </a:r>
          </a:p>
          <a:p>
            <a:pPr marL="0" indent="0">
              <a:buNone/>
            </a:pPr>
            <a:r>
              <a:rPr lang="en-US" sz="2400" dirty="0"/>
              <a:t>What recovery or mitigation strategy could you use to continue your operations?</a:t>
            </a:r>
          </a:p>
        </p:txBody>
      </p:sp>
      <p:pic>
        <p:nvPicPr>
          <p:cNvPr id="5" name="Picture 4">
            <a:extLst>
              <a:ext uri="{FF2B5EF4-FFF2-40B4-BE49-F238E27FC236}">
                <a16:creationId xmlns:a16="http://schemas.microsoft.com/office/drawing/2014/main" id="{1525BD6E-B8CB-31CF-323C-5C901FFE79FA}"/>
              </a:ext>
            </a:extLst>
          </p:cNvPr>
          <p:cNvPicPr>
            <a:picLocks noChangeAspect="1"/>
          </p:cNvPicPr>
          <p:nvPr/>
        </p:nvPicPr>
        <p:blipFill>
          <a:blip r:embed="rId2"/>
          <a:stretch>
            <a:fillRect/>
          </a:stretch>
        </p:blipFill>
        <p:spPr>
          <a:xfrm>
            <a:off x="6473101" y="692944"/>
            <a:ext cx="4297469" cy="5555456"/>
          </a:xfrm>
          <a:prstGeom prst="rect">
            <a:avLst/>
          </a:prstGeom>
        </p:spPr>
      </p:pic>
    </p:spTree>
    <p:extLst>
      <p:ext uri="{BB962C8B-B14F-4D97-AF65-F5344CB8AC3E}">
        <p14:creationId xmlns:p14="http://schemas.microsoft.com/office/powerpoint/2010/main" val="322594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5C41-9D99-1273-2282-3F10011CA088}"/>
              </a:ext>
            </a:extLst>
          </p:cNvPr>
          <p:cNvSpPr>
            <a:spLocks noGrp="1"/>
          </p:cNvSpPr>
          <p:nvPr>
            <p:ph type="title"/>
          </p:nvPr>
        </p:nvSpPr>
        <p:spPr>
          <a:xfrm>
            <a:off x="761995" y="307447"/>
            <a:ext cx="10693884" cy="1109932"/>
          </a:xfrm>
        </p:spPr>
        <p:txBody>
          <a:bodyPr>
            <a:normAutofit/>
          </a:bodyPr>
          <a:lstStyle/>
          <a:p>
            <a:r>
              <a:rPr lang="en-US" sz="4000" b="1" dirty="0"/>
              <a:t>Leadership Succession (Chain of Command)</a:t>
            </a:r>
          </a:p>
        </p:txBody>
      </p:sp>
      <p:pic>
        <p:nvPicPr>
          <p:cNvPr id="5" name="Picture 4">
            <a:extLst>
              <a:ext uri="{FF2B5EF4-FFF2-40B4-BE49-F238E27FC236}">
                <a16:creationId xmlns:a16="http://schemas.microsoft.com/office/drawing/2014/main" id="{8EFC7BCE-7C5F-8700-A228-C86928B88E39}"/>
              </a:ext>
            </a:extLst>
          </p:cNvPr>
          <p:cNvPicPr>
            <a:picLocks noChangeAspect="1"/>
          </p:cNvPicPr>
          <p:nvPr/>
        </p:nvPicPr>
        <p:blipFill>
          <a:blip r:embed="rId2"/>
          <a:stretch>
            <a:fillRect/>
          </a:stretch>
        </p:blipFill>
        <p:spPr>
          <a:xfrm>
            <a:off x="756999" y="2359021"/>
            <a:ext cx="5804955" cy="2478872"/>
          </a:xfrm>
          <a:prstGeom prst="rect">
            <a:avLst/>
          </a:prstGeom>
        </p:spPr>
      </p:pic>
      <p:sp>
        <p:nvSpPr>
          <p:cNvPr id="3" name="Content Placeholder 2">
            <a:extLst>
              <a:ext uri="{FF2B5EF4-FFF2-40B4-BE49-F238E27FC236}">
                <a16:creationId xmlns:a16="http://schemas.microsoft.com/office/drawing/2014/main" id="{CB77261D-8C59-78C5-38EF-FA199E4F1E77}"/>
              </a:ext>
            </a:extLst>
          </p:cNvPr>
          <p:cNvSpPr>
            <a:spLocks noGrp="1"/>
          </p:cNvSpPr>
          <p:nvPr>
            <p:ph idx="1"/>
          </p:nvPr>
        </p:nvSpPr>
        <p:spPr>
          <a:xfrm>
            <a:off x="7190509" y="2357888"/>
            <a:ext cx="4265370" cy="3902635"/>
          </a:xfrm>
        </p:spPr>
        <p:txBody>
          <a:bodyPr anchor="ctr">
            <a:normAutofit/>
          </a:bodyPr>
          <a:lstStyle/>
          <a:p>
            <a:pPr marL="0" indent="0" fontAlgn="base">
              <a:buNone/>
            </a:pPr>
            <a:r>
              <a:rPr lang="en-US" sz="1900" b="0" i="0">
                <a:effectLst/>
                <a:highlight>
                  <a:srgbClr val="FFFFFF"/>
                </a:highlight>
              </a:rPr>
              <a:t>Succession planning enables an orderly and predefined transition of leadership when leadership becomes absent.</a:t>
            </a:r>
          </a:p>
          <a:p>
            <a:pPr marL="0" indent="0" fontAlgn="base">
              <a:buNone/>
            </a:pPr>
            <a:r>
              <a:rPr lang="en-US" sz="1900" b="0" i="0">
                <a:effectLst/>
                <a:highlight>
                  <a:srgbClr val="FFFFFF"/>
                </a:highlight>
              </a:rPr>
              <a:t>Succession planning helps to ensure that necessary talent and skills will be available when needed, and that essential knowledge and abilities will be maintained when leadership in critical positions become unavailable.</a:t>
            </a:r>
          </a:p>
          <a:p>
            <a:pPr marL="0" indent="0" fontAlgn="base">
              <a:buNone/>
            </a:pPr>
            <a:r>
              <a:rPr lang="en-US" sz="1900" b="0" i="0">
                <a:effectLst/>
                <a:highlight>
                  <a:srgbClr val="FFFFFF"/>
                </a:highlight>
              </a:rPr>
              <a:t>They act as a sound risk management practice that ensures the viability of an agency during disruptive events.</a:t>
            </a:r>
          </a:p>
          <a:p>
            <a:pPr marL="0" indent="0">
              <a:buNone/>
            </a:pPr>
            <a:endParaRPr lang="en-US" sz="1900"/>
          </a:p>
        </p:txBody>
      </p:sp>
    </p:spTree>
    <p:extLst>
      <p:ext uri="{BB962C8B-B14F-4D97-AF65-F5344CB8AC3E}">
        <p14:creationId xmlns:p14="http://schemas.microsoft.com/office/powerpoint/2010/main" val="2996361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214E87E2479941B1E21D28CDC270B1" ma:contentTypeVersion="6" ma:contentTypeDescription="Create a new document." ma:contentTypeScope="" ma:versionID="399285362f1097c68aedefdcfaa7e850">
  <xsd:schema xmlns:xsd="http://www.w3.org/2001/XMLSchema" xmlns:xs="http://www.w3.org/2001/XMLSchema" xmlns:p="http://schemas.microsoft.com/office/2006/metadata/properties" xmlns:ns2="32ffd570-e6a7-4665-9f20-7b8760effc3c" xmlns:ns3="90171539-a0d8-4211-bbb9-c8966d4d9e66" targetNamespace="http://schemas.microsoft.com/office/2006/metadata/properties" ma:root="true" ma:fieldsID="f3aba66398c9ad3540ae358053c25370" ns2:_="" ns3:_="">
    <xsd:import namespace="32ffd570-e6a7-4665-9f20-7b8760effc3c"/>
    <xsd:import namespace="90171539-a0d8-4211-bbb9-c8966d4d9e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fd570-e6a7-4665-9f20-7b8760eff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171539-a0d8-4211-bbb9-c8966d4d9e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0271C-E3CA-4327-8A68-A3AFA00E1C3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DAC6E5-0BD3-4DD0-8DA7-D6465BD72981}">
  <ds:schemaRefs>
    <ds:schemaRef ds:uri="http://schemas.microsoft.com/sharepoint/v3/contenttype/forms"/>
  </ds:schemaRefs>
</ds:datastoreItem>
</file>

<file path=customXml/itemProps3.xml><?xml version="1.0" encoding="utf-8"?>
<ds:datastoreItem xmlns:ds="http://schemas.openxmlformats.org/officeDocument/2006/customXml" ds:itemID="{C5FE4CD8-062B-4A69-A5AF-65A73F5CC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fd570-e6a7-4665-9f20-7b8760effc3c"/>
    <ds:schemaRef ds:uri="90171539-a0d8-4211-bbb9-c8966d4d9e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Completing Your Continuity Plan (COOP)</vt:lpstr>
      <vt:lpstr>COOP Planning Steps</vt:lpstr>
      <vt:lpstr>Continuity Planning (COOP) Support</vt:lpstr>
      <vt:lpstr>UHD Continuity Plan Template</vt:lpstr>
      <vt:lpstr>PowerPoint Presentation</vt:lpstr>
      <vt:lpstr>Planning Scenarios</vt:lpstr>
      <vt:lpstr>Introduction - Implementation Plan</vt:lpstr>
      <vt:lpstr>Business Impact Analysis</vt:lpstr>
      <vt:lpstr>Leadership Succession (Chain of Command)</vt:lpstr>
      <vt:lpstr>Completed Leadership Succession</vt:lpstr>
      <vt:lpstr>Unit Overview</vt:lpstr>
      <vt:lpstr>Essential Function Worksheet</vt:lpstr>
      <vt:lpstr>What are Recovery Time Objectives?</vt:lpstr>
      <vt:lpstr>Determining and prioritizing your department’s essential functions</vt:lpstr>
      <vt:lpstr>Activity - Determining Essential Functions</vt:lpstr>
      <vt:lpstr>Examples of Essential Functions</vt:lpstr>
      <vt:lpstr>Essential Function Worksheet</vt:lpstr>
      <vt:lpstr>General Information</vt:lpstr>
      <vt:lpstr>Essential Function Category &amp; Recovery Time Objective (RTO) </vt:lpstr>
      <vt:lpstr>Harmful Consequences</vt:lpstr>
      <vt:lpstr>Emergency Access to Information and Systems</vt:lpstr>
      <vt:lpstr>Internal Dependencies vs External Dependencies</vt:lpstr>
      <vt:lpstr>Alternate Site Worksheet</vt:lpstr>
      <vt:lpstr>Resource Considerations</vt:lpstr>
      <vt:lpstr>Personnel </vt:lpstr>
      <vt:lpstr>Emergency Communications</vt:lpstr>
      <vt:lpstr>Resumption to Normal Operations</vt:lpstr>
      <vt:lpstr>Training, Exercise, and Continuity Plan Maintenance</vt:lpstr>
      <vt:lpstr>Annual Plan Review</vt:lpstr>
      <vt:lpstr>Attachment C: Personnel Information</vt:lpstr>
      <vt:lpstr>Attachment D: COOP Procedures</vt:lpstr>
      <vt:lpstr>Submitting Your COOP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Vargas, Cynthia</dc:creator>
  <cp:revision>148</cp:revision>
  <dcterms:created xsi:type="dcterms:W3CDTF">2024-12-11T17:58:02Z</dcterms:created>
  <dcterms:modified xsi:type="dcterms:W3CDTF">2025-12-09T21:19:01Z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0x0101006D214E87E2479941B1E21D28CDC270B1</vt:lpwstr>
  </property>
  <property fmtid="{D5CDD505-2E9C-101B-9397-08002B2CF9AE}" pid="3" name="Order">
    <vt:r8>3100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