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89" r:id="rId5"/>
    <p:sldId id="272" r:id="rId6"/>
    <p:sldId id="28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463E70B-8202-0F59-8C49-9BFD229AF77B}" v="47" dt="2023-11-14T18:16:33.621"/>
    <p1510:client id="{B8E24FF7-15C0-44ED-30AA-1BE68B8C7A63}" v="4" dt="2023-11-13T23:18:53.81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Quander, Judith" userId="S::quanderr@uhd.edu::eabcac30-20f4-4e60-9106-342afb1f5b33" providerId="AD" clId="Web-{1463E70B-8202-0F59-8C49-9BFD229AF77B}"/>
    <pc:docChg chg="addSld modSld sldOrd">
      <pc:chgData name="Quander, Judith" userId="S::quanderr@uhd.edu::eabcac30-20f4-4e60-9106-342afb1f5b33" providerId="AD" clId="Web-{1463E70B-8202-0F59-8C49-9BFD229AF77B}" dt="2023-11-14T18:16:33.621" v="45" actId="20577"/>
      <pc:docMkLst>
        <pc:docMk/>
      </pc:docMkLst>
      <pc:sldChg chg="modSp new ord">
        <pc:chgData name="Quander, Judith" userId="S::quanderr@uhd.edu::eabcac30-20f4-4e60-9106-342afb1f5b33" providerId="AD" clId="Web-{1463E70B-8202-0F59-8C49-9BFD229AF77B}" dt="2023-11-14T18:16:33.621" v="45" actId="20577"/>
        <pc:sldMkLst>
          <pc:docMk/>
          <pc:sldMk cId="3528106153" sldId="289"/>
        </pc:sldMkLst>
        <pc:spChg chg="mod">
          <ac:chgData name="Quander, Judith" userId="S::quanderr@uhd.edu::eabcac30-20f4-4e60-9106-342afb1f5b33" providerId="AD" clId="Web-{1463E70B-8202-0F59-8C49-9BFD229AF77B}" dt="2023-11-14T18:16:29.168" v="44" actId="20577"/>
          <ac:spMkLst>
            <pc:docMk/>
            <pc:sldMk cId="3528106153" sldId="289"/>
            <ac:spMk id="2" creationId="{99381B3D-5B2E-A9EE-8232-CD984C293E15}"/>
          </ac:spMkLst>
        </pc:spChg>
        <pc:spChg chg="mod">
          <ac:chgData name="Quander, Judith" userId="S::quanderr@uhd.edu::eabcac30-20f4-4e60-9106-342afb1f5b33" providerId="AD" clId="Web-{1463E70B-8202-0F59-8C49-9BFD229AF77B}" dt="2023-11-14T18:16:33.621" v="45" actId="20577"/>
          <ac:spMkLst>
            <pc:docMk/>
            <pc:sldMk cId="3528106153" sldId="289"/>
            <ac:spMk id="3" creationId="{DEF890EC-F590-B4F2-C5B6-6C1C8AD9F59B}"/>
          </ac:spMkLst>
        </pc:spChg>
      </pc:sldChg>
    </pc:docChg>
  </pc:docChgLst>
  <pc:docChgLst>
    <pc:chgData name="Quander, Judith" userId="S::quanderr@uhd.edu::eabcac30-20f4-4e60-9106-342afb1f5b33" providerId="AD" clId="Web-{B8E24FF7-15C0-44ED-30AA-1BE68B8C7A63}"/>
    <pc:docChg chg="modSld">
      <pc:chgData name="Quander, Judith" userId="S::quanderr@uhd.edu::eabcac30-20f4-4e60-9106-342afb1f5b33" providerId="AD" clId="Web-{B8E24FF7-15C0-44ED-30AA-1BE68B8C7A63}" dt="2023-11-13T23:18:53.816" v="3" actId="20577"/>
      <pc:docMkLst>
        <pc:docMk/>
      </pc:docMkLst>
      <pc:sldChg chg="modSp">
        <pc:chgData name="Quander, Judith" userId="S::quanderr@uhd.edu::eabcac30-20f4-4e60-9106-342afb1f5b33" providerId="AD" clId="Web-{B8E24FF7-15C0-44ED-30AA-1BE68B8C7A63}" dt="2023-11-13T23:18:53.816" v="3" actId="20577"/>
        <pc:sldMkLst>
          <pc:docMk/>
          <pc:sldMk cId="1882145864" sldId="272"/>
        </pc:sldMkLst>
        <pc:spChg chg="mod">
          <ac:chgData name="Quander, Judith" userId="S::quanderr@uhd.edu::eabcac30-20f4-4e60-9106-342afb1f5b33" providerId="AD" clId="Web-{B8E24FF7-15C0-44ED-30AA-1BE68B8C7A63}" dt="2023-11-13T23:18:53.816" v="3" actId="20577"/>
          <ac:spMkLst>
            <pc:docMk/>
            <pc:sldMk cId="1882145864" sldId="272"/>
            <ac:spMk id="2" creationId="{632346C5-0A7D-444C-B4FD-3A3A18FC60E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AD6927-4E08-1210-6140-6990118433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485472F-FBF0-4916-1A7B-4C5C2D363E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F09998-5D71-6621-B162-2E2342E460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999A8-00E2-497F-A947-D47D5E372045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4FE922-90A2-F62B-9FD4-E91C7B1B7A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23A2A4-FF93-521A-8663-8E8B06AE3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137E9-CEFC-415B-954F-96A8BD838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23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932A89-3699-06F1-531B-85DA713D38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AE9700-5A3E-F593-1071-89E5AD4817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5995A5-5062-0051-9802-4160592EBA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999A8-00E2-497F-A947-D47D5E372045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CC976F-4F7B-A985-76B9-193429D2CE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6FBB4D-9516-C717-DEEE-00B9EBA9F0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137E9-CEFC-415B-954F-96A8BD838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635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C5800CD-119D-A8D1-1779-B8E24FC379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3AE0E1F-6541-8026-E42A-5051CF87FF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596188-F244-3471-488E-871E6387D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999A8-00E2-497F-A947-D47D5E372045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53E347-5D17-AA13-5161-7D52C421C7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3B4BA0-D651-4CE4-920A-D54717B99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137E9-CEFC-415B-954F-96A8BD838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5065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content 1-column (bulle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8FC0AC2A-CFEF-5F41-A441-3E92DB83DF72}"/>
              </a:ext>
            </a:extLst>
          </p:cNvPr>
          <p:cNvSpPr/>
          <p:nvPr userDrawn="1"/>
        </p:nvSpPr>
        <p:spPr>
          <a:xfrm>
            <a:off x="0" y="6400800"/>
            <a:ext cx="12191999" cy="4572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0" rtlCol="0" anchor="ctr"/>
          <a:lstStyle/>
          <a:p>
            <a:pPr algn="ctr"/>
            <a:endParaRPr lang="en-US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7" name="Freeform 16">
            <a:extLst>
              <a:ext uri="{FF2B5EF4-FFF2-40B4-BE49-F238E27FC236}">
                <a16:creationId xmlns:a16="http://schemas.microsoft.com/office/drawing/2014/main" id="{7A95C0DF-EA20-D445-B680-7038BFFB76C2}"/>
              </a:ext>
            </a:extLst>
          </p:cNvPr>
          <p:cNvSpPr/>
          <p:nvPr userDrawn="1"/>
        </p:nvSpPr>
        <p:spPr>
          <a:xfrm>
            <a:off x="11251724" y="0"/>
            <a:ext cx="959752" cy="6858000"/>
          </a:xfrm>
          <a:custGeom>
            <a:avLst/>
            <a:gdLst>
              <a:gd name="connsiteX0" fmla="*/ 250805 w 959752"/>
              <a:gd name="connsiteY0" fmla="*/ 0 h 6858000"/>
              <a:gd name="connsiteX1" fmla="*/ 959752 w 959752"/>
              <a:gd name="connsiteY1" fmla="*/ 0 h 6858000"/>
              <a:gd name="connsiteX2" fmla="*/ 959752 w 959752"/>
              <a:gd name="connsiteY2" fmla="*/ 6858000 h 6858000"/>
              <a:gd name="connsiteX3" fmla="*/ 250805 w 959752"/>
              <a:gd name="connsiteY3" fmla="*/ 6858000 h 6858000"/>
              <a:gd name="connsiteX4" fmla="*/ 250805 w 959752"/>
              <a:gd name="connsiteY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9752" h="6858000">
                <a:moveTo>
                  <a:pt x="250805" y="0"/>
                </a:moveTo>
                <a:lnTo>
                  <a:pt x="959752" y="0"/>
                </a:lnTo>
                <a:lnTo>
                  <a:pt x="959752" y="6858000"/>
                </a:lnTo>
                <a:lnTo>
                  <a:pt x="250805" y="6858000"/>
                </a:lnTo>
                <a:cubicBezTo>
                  <a:pt x="-607875" y="3949481"/>
                  <a:pt x="1082091" y="2681280"/>
                  <a:pt x="250805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A7399FA-BB24-754C-A34A-D52D5C547812}"/>
              </a:ext>
            </a:extLst>
          </p:cNvPr>
          <p:cNvSpPr txBox="1"/>
          <p:nvPr userDrawn="1"/>
        </p:nvSpPr>
        <p:spPr>
          <a:xfrm>
            <a:off x="221457" y="6400800"/>
            <a:ext cx="3656637" cy="4572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en-US" sz="1200" dirty="0">
                <a:solidFill>
                  <a:schemeClr val="tx1">
                    <a:alpha val="25000"/>
                  </a:schemeClr>
                </a:solidFill>
                <a:latin typeface="+mj-lt"/>
              </a:rPr>
              <a:t>DETERMINED. DEDICATED. DOWNTOWN.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09600" y="1828801"/>
            <a:ext cx="10333939" cy="4208834"/>
          </a:xfrm>
        </p:spPr>
        <p:txBody>
          <a:bodyPr anchor="t" anchorCtr="0"/>
          <a:lstStyle>
            <a:lvl3pPr>
              <a:lnSpc>
                <a:spcPts val="2200"/>
              </a:lnSpc>
              <a:spcBef>
                <a:spcPts val="600"/>
              </a:spcBef>
              <a:spcAft>
                <a:spcPts val="900"/>
              </a:spcAft>
              <a:defRPr/>
            </a:lvl3pPr>
            <a:lvl4pPr>
              <a:lnSpc>
                <a:spcPts val="2000"/>
              </a:lnSpc>
              <a:defRPr sz="1600"/>
            </a:lvl4pPr>
          </a:lstStyle>
          <a:p>
            <a:pPr lvl="0"/>
            <a:r>
              <a:rPr lang="en-US" dirty="0"/>
              <a:t>Click to edit page copy</a:t>
            </a:r>
          </a:p>
          <a:p>
            <a:pPr lvl="1"/>
            <a:r>
              <a:rPr lang="en-US" dirty="0"/>
              <a:t>First level below the heading is paragraph form body copy.</a:t>
            </a:r>
          </a:p>
          <a:p>
            <a:pPr lvl="2"/>
            <a:r>
              <a:rPr lang="en-US" dirty="0"/>
              <a:t>Bullet list entry</a:t>
            </a:r>
          </a:p>
          <a:p>
            <a:pPr lvl="3"/>
            <a:r>
              <a:rPr lang="en-US" dirty="0"/>
              <a:t>Bullet sub-level entry</a:t>
            </a:r>
          </a:p>
          <a:p>
            <a:pPr lvl="4"/>
            <a:r>
              <a:rPr lang="en-US" dirty="0"/>
              <a:t>Fourth level entry in paragraph copy format sans bullet or number.</a:t>
            </a: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BA14F39D-60B2-314F-810F-34E7ACE873C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460443"/>
            <a:ext cx="10333939" cy="1141378"/>
          </a:xfrm>
        </p:spPr>
        <p:txBody>
          <a:bodyPr/>
          <a:lstStyle/>
          <a:p>
            <a:r>
              <a:rPr lang="en-US" dirty="0"/>
              <a:t>Click to edit page heading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7D4F290-BB3C-B242-A01B-A4DE93CE90D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16" name="Slide Number Placeholder 15">
            <a:extLst>
              <a:ext uri="{FF2B5EF4-FFF2-40B4-BE49-F238E27FC236}">
                <a16:creationId xmlns:a16="http://schemas.microsoft.com/office/drawing/2014/main" id="{6791CE96-895D-6F49-82DC-B05B03DF3C5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l"/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5873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5EA835-F3DB-24F3-7D51-69779BE091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765DB8-07D4-EC64-ED4D-1D74C7C309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E944FD-5CAD-8932-FCBE-93BCC8B5AA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999A8-00E2-497F-A947-D47D5E372045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E216E1-B75E-29BD-8F4F-0689CD053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680BC4-EBBE-D7A6-3472-84CE8CCA68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137E9-CEFC-415B-954F-96A8BD838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580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12E177-A46D-223F-72C7-B9372C670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38F55E-CF00-3734-A175-7E17164294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1697F3-3111-FF42-20A0-75AE870427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999A8-00E2-497F-A947-D47D5E372045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D04D34-B371-8F13-5124-13F0E55C1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F10D56-44B8-B5D5-0ED8-23F039647D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137E9-CEFC-415B-954F-96A8BD838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335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F00C99-69AC-3C50-77EC-E8858D4D4C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E10807-96D7-91C0-87DC-A22AAB4D4C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4E37AC-35E2-529A-5AAE-BAFC657106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2AD839-3D90-B7AA-C7DB-54CAD72CCA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999A8-00E2-497F-A947-D47D5E372045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75AF28-1DF1-5B59-BF99-E33FE1B94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5565F3-BA9E-4371-5691-4335817353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137E9-CEFC-415B-954F-96A8BD838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248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C3F3B-4BAB-6D8D-8312-DA279E369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ABDCA0-0423-8D55-5040-06B1CDD0BA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6FC367-0613-D4C6-D3CC-30786D9017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32617BD-BF2F-7AB4-59C9-E58DE04A1F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3653C1-5519-506B-5E0E-B694035B0E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BDC3970-49C7-9115-0EA2-139C0CC8AA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999A8-00E2-497F-A947-D47D5E372045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099FF49-B94B-E758-20F7-AFA92E60B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1E6AA34-230E-0995-1CC6-1BA0467E1C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137E9-CEFC-415B-954F-96A8BD838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966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D8ED0-5831-FE8B-0BF3-FBEF40AF7D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C21F945-902B-E6C6-FE3C-F66DC4D3B1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999A8-00E2-497F-A947-D47D5E372045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A6021F-8779-175E-46D6-D03B511C73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1D965F-2AF9-2F2D-ED9C-77DC057538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137E9-CEFC-415B-954F-96A8BD838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998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0CC5C6-D7C4-43D0-4952-A635E8B61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999A8-00E2-497F-A947-D47D5E372045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67C0004-980F-6EA3-C6BB-70F5A64E3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765D5A-FF11-77F0-E187-C07D83C33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137E9-CEFC-415B-954F-96A8BD838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703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F98E1F-1C77-9D78-7778-F71E4606A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D6A7D3-5DB9-A24B-5BDB-F043EDF224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E85E72-EDA4-6C7F-AE79-FD78FB65FB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DDCF85-EE8B-B7AF-0B88-AF39C81895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999A8-00E2-497F-A947-D47D5E372045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EEB72A-9B8A-0761-128E-0C2099684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7B0DE6-280B-5C80-1972-CA95AC9F6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137E9-CEFC-415B-954F-96A8BD838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520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92CB5C-504F-4C06-B983-3470917AD1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DCA71F3-580D-00DB-1289-2E72C5DBDC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6C4241-C522-C6FF-0177-D4D494EAA4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322F0E-8734-09CA-8C13-C3A2BB8A35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999A8-00E2-497F-A947-D47D5E372045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32B042-0D9C-12FA-4966-64FF9C9713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3493AD-0883-6466-C6E4-448C7C490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137E9-CEFC-415B-954F-96A8BD838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552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6CA9A2B-D99D-1991-18D5-718C60ABF8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BC4E2E-0D63-CAA3-2830-2A4164169D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A9BAEC-1E51-8975-4300-50CC1E229C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999A8-00E2-497F-A947-D47D5E372045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54EEC5-6DC0-304C-0A90-B08F347FA1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A7B5AB-7850-5391-9A22-E15F266194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4137E9-CEFC-415B-954F-96A8BD838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330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9381B3D-5B2E-A9EE-8232-CD984C293E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>
                <a:ea typeface="Calibri"/>
                <a:cs typeface="Calibri"/>
              </a:rPr>
              <a:t>Tuesday, November 14, 2023</a:t>
            </a:r>
          </a:p>
          <a:p>
            <a:pPr marL="0" indent="0" algn="ctr">
              <a:buNone/>
            </a:pPr>
            <a:r>
              <a:rPr lang="en-US" b="1" dirty="0">
                <a:ea typeface="Calibri" panose="020F0502020204030204"/>
                <a:cs typeface="Calibri" panose="020F0502020204030204"/>
              </a:rPr>
              <a:t>Commerce, C-100</a:t>
            </a:r>
          </a:p>
          <a:p>
            <a:pPr marL="0" indent="0" algn="ctr">
              <a:buNone/>
            </a:pPr>
            <a:r>
              <a:rPr lang="en-US" b="1">
                <a:ea typeface="Calibri" panose="020F0502020204030204"/>
                <a:cs typeface="Calibri" panose="020F0502020204030204"/>
              </a:rPr>
              <a:t>2:30pm – 4:30pm </a:t>
            </a:r>
            <a:endParaRPr lang="en-US" b="1" dirty="0">
              <a:ea typeface="Calibri" panose="020F0502020204030204"/>
              <a:cs typeface="Calibri" panose="020F0502020204030204"/>
            </a:endParaRPr>
          </a:p>
          <a:p>
            <a:pPr marL="0" indent="0" algn="ctr">
              <a:buNone/>
            </a:pPr>
            <a:r>
              <a:rPr lang="en-US" b="1" dirty="0">
                <a:ea typeface="Calibri" panose="020F0502020204030204"/>
                <a:cs typeface="Calibri" panose="020F0502020204030204"/>
              </a:rPr>
              <a:t>Program Guide </a:t>
            </a:r>
          </a:p>
          <a:p>
            <a:pPr algn="ctr"/>
            <a:endParaRPr lang="en-US" dirty="0">
              <a:ea typeface="Calibri" panose="020F0502020204030204"/>
              <a:cs typeface="Calibri" panose="020F0502020204030204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EF890EC-F590-B4F2-C5B6-6C1C8AD9F5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a typeface="Calibri Light" panose="020F0302020204030204"/>
                <a:cs typeface="Calibri Light" panose="020F0302020204030204"/>
              </a:rPr>
              <a:t>UHD Fall 2023 Faculty Research Symposium</a:t>
            </a:r>
          </a:p>
        </p:txBody>
      </p:sp>
    </p:spTree>
    <p:extLst>
      <p:ext uri="{BB962C8B-B14F-4D97-AF65-F5344CB8AC3E}">
        <p14:creationId xmlns:p14="http://schemas.microsoft.com/office/powerpoint/2010/main" val="3528106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32346C5-0A7D-444C-B4FD-3A3A18FC60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1" y="1076325"/>
            <a:ext cx="10333938" cy="5591175"/>
          </a:xfrm>
        </p:spPr>
        <p:txBody>
          <a:bodyPr>
            <a:normAutofit/>
          </a:bodyPr>
          <a:lstStyle/>
          <a:p>
            <a:pPr marL="342900" marR="0" lvl="0" indent="-342900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en-GB" sz="16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Leena Kumar, “Role of Women in Extremist Organizations” (Roundtable #1)</a:t>
            </a:r>
            <a:endParaRPr lang="en-US" sz="1600" b="1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en-GB" sz="16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Jolanta Wrobel-Best, “Wheels of Change: Feminist Transgressions in Polish Culture and Society (an edited volume of essays - editor and contributor)” (Roundtable #2)</a:t>
            </a:r>
            <a:endParaRPr lang="en-US" sz="1600" b="1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en-GB" sz="16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Michael Lemke; Nina Barbieri; Kristin Anderson, “Using Complex Systems Approaches and System Dynamics </a:t>
            </a:r>
            <a:r>
              <a:rPr lang="en-GB" sz="16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Modeling</a:t>
            </a:r>
            <a:r>
              <a:rPr lang="en-GB" sz="16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 to Rethink Rampage Shootings at K-12 Schools” (Roundtable #3)</a:t>
            </a:r>
            <a:endParaRPr lang="en-US" sz="1600" b="1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en-GB" sz="1600" b="1" dirty="0">
                <a:effectLst/>
                <a:latin typeface="Times New Roman"/>
                <a:ea typeface="Arial" panose="020B0604020202020204" pitchFamily="34" charset="0"/>
                <a:cs typeface="Arial"/>
              </a:rPr>
              <a:t>Jinho Kim, “The Managerial Factors Influencing the Retention of Firms’ IT Capability, with Some Global Implications” (Poster #1)</a:t>
            </a:r>
            <a:endParaRPr lang="en-US" sz="1600" b="1" dirty="0">
              <a:effectLst/>
              <a:latin typeface="Times New Roman"/>
              <a:ea typeface="Arial" panose="020B0604020202020204" pitchFamily="34" charset="0"/>
              <a:cs typeface="Arial"/>
            </a:endParaRPr>
          </a:p>
          <a:p>
            <a:pPr marL="342900" marR="0" lvl="0" indent="-342900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en-GB" sz="16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Fernell Jimenez-Pabon, “Clergymen Building Latin America” (Poster #2)</a:t>
            </a:r>
            <a:endParaRPr lang="en-US" sz="1600" b="1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en-GB" sz="1600" b="1" dirty="0">
                <a:effectLst/>
                <a:latin typeface="Times New Roman"/>
                <a:ea typeface="Arial" panose="020B0604020202020204" pitchFamily="34" charset="0"/>
                <a:cs typeface="Arial"/>
              </a:rPr>
              <a:t>Arpita Shroff, “Chief Executive Compensation and Tax Risk” (Roundtable #4)</a:t>
            </a:r>
            <a:endParaRPr lang="en-US" sz="1600" b="1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en-GB" sz="16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Reynaldo Romero, “Journaling for Ad Hoc Interpreters: Themes on Experiences, Factors, and Consequences” (Roundtable #7)</a:t>
            </a:r>
            <a:endParaRPr lang="en-US" sz="1600" b="1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en-GB" sz="16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Youn-Sha Chan, “When Functionally Graded Materials Meet Higher Order Strain Gradient Elasticity Theory” (Roundtable #8)</a:t>
            </a:r>
            <a:endParaRPr lang="en-US" sz="1600" b="1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en-GB" sz="16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Danya Serrano, “Occupational Stress and Suicide Risk among Food and Beverage Service Industry Workers” (Poster #3)</a:t>
            </a:r>
            <a:endParaRPr lang="en-US" sz="1600" b="1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E56DD0B-0D76-E649-A25F-BA7A28C77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460443"/>
            <a:ext cx="10333939" cy="501582"/>
          </a:xfrm>
        </p:spPr>
        <p:txBody>
          <a:bodyPr>
            <a:normAutofit/>
          </a:bodyPr>
          <a:lstStyle/>
          <a:p>
            <a:pPr algn="ctr"/>
            <a:r>
              <a:rPr lang="en-US" sz="1800" b="1" dirty="0"/>
              <a:t>Presentations 2:30 PM – 3:30 PM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A9F769-84C8-B346-BE34-D9C2BB77B65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306B71E-7B2D-1D45-8496-A1A58790341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l"/>
            <a:fld id="{D57F1E4F-1CFF-5643-939E-217C01CDF565}" type="slidenum">
              <a:rPr lang="en-US" smtClean="0"/>
              <a:pPr algn="l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2145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32346C5-0A7D-444C-B4FD-3A3A18FC60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1" y="838201"/>
            <a:ext cx="10333938" cy="5829300"/>
          </a:xfrm>
        </p:spPr>
        <p:txBody>
          <a:bodyPr>
            <a:normAutofit fontScale="92500" lnSpcReduction="10000"/>
          </a:bodyPr>
          <a:lstStyle/>
          <a:p>
            <a:pPr marL="342900" marR="0" lvl="0" indent="-342900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en-GB" sz="17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Edwin Tecarro, “MOU between UHD and University of the Philippines-Mindanao: Research Collaboration on Data Analytics, Bioinformatics and Decision Support Systems in Health” (Roundtable #1) </a:t>
            </a:r>
            <a:endParaRPr lang="en-US" sz="1700" b="1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en-GB" sz="17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Jorge Tito-Izquierdo, “Testing ChatGPT-3.5 with Soil Mechanics” (Roundtable #2)</a:t>
            </a:r>
            <a:endParaRPr lang="en-US" sz="1700" b="1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en-GB" sz="17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Alondra Garza, “Help-Seeking Barriers for Latinx Victims of Intimate Partner Homicide: Insight from Survivors, Advocates, and Community Practitioners” (Roundtable #3)</a:t>
            </a:r>
            <a:endParaRPr lang="en-US" sz="1700" b="1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en-GB" sz="17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Yajaira Ceciliano-Navarro, “Deportation and Incarceration of Family Members: Experiences of College Students” (Poster #1)</a:t>
            </a:r>
            <a:endParaRPr lang="en-US" sz="1700" b="1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en-GB" sz="17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Ayden Adler, “The Boston Pops: An American Institution and Its European Roots" (Roundtable #4)</a:t>
            </a:r>
            <a:endParaRPr lang="en-US" sz="1700" b="1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en-GB" sz="17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Cynthia Lloyd, “The Impact of a Chaos Theory Curriculum for Teaching Durable Skills to Accounting Learners” (Roundtable #5)</a:t>
            </a:r>
            <a:endParaRPr lang="en-US" sz="1700" b="1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en-GB" sz="17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Liza Barros-Lane, “Bereavement and Sexuality: Shifting Identities, Desires, and Sexual Meaning after Loss” (Roundtable #6)</a:t>
            </a:r>
            <a:endParaRPr lang="en-US" sz="1700" b="1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en-GB" sz="17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Natacha Poggio, “Interplay of Visual Arts and Environmental Stewardship” (Poster #3) </a:t>
            </a:r>
            <a:endParaRPr lang="en-US" sz="1700" b="1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en-GB" sz="17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Jerry Johnson, Lizette Burks, Adriana Visbal, and Vida Robertson, “Leveraging the UHD TRIP Grant to Develop a Grant Proposal to Reform UHD STEM Education Towards Liberation and Resilience.” (Roundtable #7)</a:t>
            </a:r>
            <a:endParaRPr lang="en-US" sz="1700" b="1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en-GB" sz="17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Shengli Yuan, “An Enhanced Lightweight Hash-Chain-Based Multi-Node Mutual Authentication Algorithm for Large and Dense IoT Networks” (Roundtable #2)</a:t>
            </a:r>
            <a:endParaRPr lang="en-US" sz="1700" b="1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en-GB" sz="17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Raquel Chiquillo, “The Influence of Nahua Poetry on Two Poems by Pedro Geoffroy Rivas” (Roundtable #8)</a:t>
            </a:r>
            <a:endParaRPr lang="en-US" sz="1700" b="1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E56DD0B-0D76-E649-A25F-BA7A28C77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460443"/>
            <a:ext cx="10333939" cy="501582"/>
          </a:xfrm>
        </p:spPr>
        <p:txBody>
          <a:bodyPr>
            <a:normAutofit/>
          </a:bodyPr>
          <a:lstStyle/>
          <a:p>
            <a:pPr algn="ctr"/>
            <a:r>
              <a:rPr lang="en-US" sz="1800" b="1" dirty="0"/>
              <a:t>Presentations 3:30 PM – 4:30 PM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A9F769-84C8-B346-BE34-D9C2BB77B65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306B71E-7B2D-1D45-8496-A1A58790341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l"/>
            <a:fld id="{D57F1E4F-1CFF-5643-939E-217C01CDF565}" type="slidenum">
              <a:rPr lang="en-US" smtClean="0"/>
              <a:pPr algn="l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8030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NotebookType xmlns="50a67c8a-9b04-4056-9e36-c05f52dc3d0e" xsi:nil="true"/>
    <Has_Teacher_Only_SectionGroup xmlns="50a67c8a-9b04-4056-9e36-c05f52dc3d0e" xsi:nil="true"/>
    <Invited_Teachers xmlns="50a67c8a-9b04-4056-9e36-c05f52dc3d0e" xsi:nil="true"/>
    <CultureName xmlns="50a67c8a-9b04-4056-9e36-c05f52dc3d0e" xsi:nil="true"/>
    <Owner xmlns="50a67c8a-9b04-4056-9e36-c05f52dc3d0e">
      <UserInfo>
        <DisplayName/>
        <AccountId xsi:nil="true"/>
        <AccountType/>
      </UserInfo>
    </Owner>
    <Distribution_Groups xmlns="50a67c8a-9b04-4056-9e36-c05f52dc3d0e" xsi:nil="true"/>
    <TeamsChannelId xmlns="50a67c8a-9b04-4056-9e36-c05f52dc3d0e" xsi:nil="true"/>
    <Invited_Students xmlns="50a67c8a-9b04-4056-9e36-c05f52dc3d0e" xsi:nil="true"/>
    <Teachers xmlns="50a67c8a-9b04-4056-9e36-c05f52dc3d0e">
      <UserInfo>
        <DisplayName/>
        <AccountId xsi:nil="true"/>
        <AccountType/>
      </UserInfo>
    </Teachers>
    <Math_Settings xmlns="50a67c8a-9b04-4056-9e36-c05f52dc3d0e" xsi:nil="true"/>
    <FolderType xmlns="50a67c8a-9b04-4056-9e36-c05f52dc3d0e" xsi:nil="true"/>
    <Self_Registration_Enabled xmlns="50a67c8a-9b04-4056-9e36-c05f52dc3d0e" xsi:nil="true"/>
    <_activity xmlns="50a67c8a-9b04-4056-9e36-c05f52dc3d0e" xsi:nil="true"/>
    <LMS_Mappings xmlns="50a67c8a-9b04-4056-9e36-c05f52dc3d0e" xsi:nil="true"/>
    <IsNotebookLocked xmlns="50a67c8a-9b04-4056-9e36-c05f52dc3d0e" xsi:nil="true"/>
    <Students xmlns="50a67c8a-9b04-4056-9e36-c05f52dc3d0e">
      <UserInfo>
        <DisplayName/>
        <AccountId xsi:nil="true"/>
        <AccountType/>
      </UserInfo>
    </Students>
    <Student_Groups xmlns="50a67c8a-9b04-4056-9e36-c05f52dc3d0e">
      <UserInfo>
        <DisplayName/>
        <AccountId xsi:nil="true"/>
        <AccountType/>
      </UserInfo>
    </Student_Groups>
    <Templates xmlns="50a67c8a-9b04-4056-9e36-c05f52dc3d0e" xsi:nil="true"/>
    <DefaultSectionNames xmlns="50a67c8a-9b04-4056-9e36-c05f52dc3d0e" xsi:nil="true"/>
    <Is_Collaboration_Space_Locked xmlns="50a67c8a-9b04-4056-9e36-c05f52dc3d0e" xsi:nil="true"/>
    <AppVersion xmlns="50a67c8a-9b04-4056-9e36-c05f52dc3d0e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8A8C28CEF0324FAAE0FAB775F44709" ma:contentTypeVersion="37" ma:contentTypeDescription="Create a new document." ma:contentTypeScope="" ma:versionID="94689cd962d21941684f48505e07c112">
  <xsd:schema xmlns:xsd="http://www.w3.org/2001/XMLSchema" xmlns:xs="http://www.w3.org/2001/XMLSchema" xmlns:p="http://schemas.microsoft.com/office/2006/metadata/properties" xmlns:ns3="50a67c8a-9b04-4056-9e36-c05f52dc3d0e" xmlns:ns4="29790dd6-ce09-44cb-b8fb-781285f0da79" targetNamespace="http://schemas.microsoft.com/office/2006/metadata/properties" ma:root="true" ma:fieldsID="df7413d84f9f61837d15c66d4381af26" ns3:_="" ns4:_="">
    <xsd:import namespace="50a67c8a-9b04-4056-9e36-c05f52dc3d0e"/>
    <xsd:import namespace="29790dd6-ce09-44cb-b8fb-781285f0da7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NotebookType" minOccurs="0"/>
                <xsd:element ref="ns3:FolderType" minOccurs="0"/>
                <xsd:element ref="ns3:CultureName" minOccurs="0"/>
                <xsd:element ref="ns3:AppVersion" minOccurs="0"/>
                <xsd:element ref="ns3:TeamsChannelId" minOccurs="0"/>
                <xsd:element ref="ns3:Owner" minOccurs="0"/>
                <xsd:element ref="ns3:Math_Settings" minOccurs="0"/>
                <xsd:element ref="ns3:DefaultSectionNames" minOccurs="0"/>
                <xsd:element ref="ns3:Templates" minOccurs="0"/>
                <xsd:element ref="ns3:Teachers" minOccurs="0"/>
                <xsd:element ref="ns3:Students" minOccurs="0"/>
                <xsd:element ref="ns3:Student_Groups" minOccurs="0"/>
                <xsd:element ref="ns3:Distribution_Groups" minOccurs="0"/>
                <xsd:element ref="ns3:LMS_Mappings" minOccurs="0"/>
                <xsd:element ref="ns3:Invited_Teachers" minOccurs="0"/>
                <xsd:element ref="ns3:Invited_Students" minOccurs="0"/>
                <xsd:element ref="ns3:Self_Registration_Enabled" minOccurs="0"/>
                <xsd:element ref="ns3:Has_Teacher_Only_SectionGroup" minOccurs="0"/>
                <xsd:element ref="ns3:Is_Collaboration_Space_Locked" minOccurs="0"/>
                <xsd:element ref="ns3:IsNotebookLocked" minOccurs="0"/>
                <xsd:element ref="ns3:MediaServiceAutoTags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LengthInSeconds" minOccurs="0"/>
                <xsd:element ref="ns3:_activity" minOccurs="0"/>
                <xsd:element ref="ns3:MediaServiceObjectDetectorVersions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a67c8a-9b04-4056-9e36-c05f52dc3d0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NotebookType" ma:index="16" nillable="true" ma:displayName="Notebook Type" ma:internalName="NotebookType">
      <xsd:simpleType>
        <xsd:restriction base="dms:Text"/>
      </xsd:simpleType>
    </xsd:element>
    <xsd:element name="FolderType" ma:index="17" nillable="true" ma:displayName="Folder Type" ma:internalName="FolderType">
      <xsd:simpleType>
        <xsd:restriction base="dms:Text"/>
      </xsd:simpleType>
    </xsd:element>
    <xsd:element name="CultureName" ma:index="18" nillable="true" ma:displayName="Culture Name" ma:internalName="CultureName">
      <xsd:simpleType>
        <xsd:restriction base="dms:Text"/>
      </xsd:simpleType>
    </xsd:element>
    <xsd:element name="AppVersion" ma:index="19" nillable="true" ma:displayName="App Version" ma:internalName="AppVersion">
      <xsd:simpleType>
        <xsd:restriction base="dms:Text"/>
      </xsd:simpleType>
    </xsd:element>
    <xsd:element name="TeamsChannelId" ma:index="20" nillable="true" ma:displayName="Teams Channel Id" ma:internalName="TeamsChannelId">
      <xsd:simpleType>
        <xsd:restriction base="dms:Text"/>
      </xsd:simpleType>
    </xsd:element>
    <xsd:element name="Owner" ma:index="21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th_Settings" ma:index="22" nillable="true" ma:displayName="Math Settings" ma:internalName="Math_Settings">
      <xsd:simpleType>
        <xsd:restriction base="dms:Text"/>
      </xsd:simpleType>
    </xsd:element>
    <xsd:element name="DefaultSectionNames" ma:index="23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24" nillable="true" ma:displayName="Templates" ma:internalName="Templates">
      <xsd:simpleType>
        <xsd:restriction base="dms:Note">
          <xsd:maxLength value="255"/>
        </xsd:restriction>
      </xsd:simpleType>
    </xsd:element>
    <xsd:element name="Teachers" ma:index="25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26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27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tribution_Groups" ma:index="28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29" nillable="true" ma:displayName="LMS Mappings" ma:internalName="LMS_Mappings">
      <xsd:simpleType>
        <xsd:restriction base="dms:Note">
          <xsd:maxLength value="255"/>
        </xsd:restriction>
      </xsd:simpleType>
    </xsd:element>
    <xsd:element name="Invited_Teachers" ma:index="30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31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32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33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34" nillable="true" ma:displayName="Is Collaboration Space Locked" ma:internalName="Is_Collaboration_Space_Locked">
      <xsd:simpleType>
        <xsd:restriction base="dms:Boolean"/>
      </xsd:simpleType>
    </xsd:element>
    <xsd:element name="IsNotebookLocked" ma:index="35" nillable="true" ma:displayName="Is Notebook Locked" ma:internalName="IsNotebookLocked">
      <xsd:simpleType>
        <xsd:restriction base="dms:Boolean"/>
      </xsd:simpleType>
    </xsd:element>
    <xsd:element name="MediaServiceAutoTags" ma:index="36" nillable="true" ma:displayName="Tags" ma:internalName="MediaServiceAutoTags" ma:readOnly="true">
      <xsd:simpleType>
        <xsd:restriction base="dms:Text"/>
      </xsd:simpleType>
    </xsd:element>
    <xsd:element name="MediaServiceLocation" ma:index="37" nillable="true" ma:displayName="Location" ma:internalName="MediaServiceLocation" ma:readOnly="true">
      <xsd:simpleType>
        <xsd:restriction base="dms:Text"/>
      </xsd:simpleType>
    </xsd:element>
    <xsd:element name="MediaServiceGenerationTime" ma:index="3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4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41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42" nillable="true" ma:displayName="_activity" ma:hidden="true" ma:internalName="_activity">
      <xsd:simpleType>
        <xsd:restriction base="dms:Note"/>
      </xsd:simpleType>
    </xsd:element>
    <xsd:element name="MediaServiceObjectDetectorVersions" ma:index="4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44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790dd6-ce09-44cb-b8fb-781285f0da79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BBB5843-812D-4210-9B67-000D8A8DA0A7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29790dd6-ce09-44cb-b8fb-781285f0da79"/>
    <ds:schemaRef ds:uri="http://purl.org/dc/terms/"/>
    <ds:schemaRef ds:uri="50a67c8a-9b04-4056-9e36-c05f52dc3d0e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90D20ED-3237-4FAC-8CD8-A7935431021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0a67c8a-9b04-4056-9e36-c05f52dc3d0e"/>
    <ds:schemaRef ds:uri="29790dd6-ce09-44cb-b8fb-781285f0da7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1C35A4F-FEDE-49FF-A7B1-E116F7C25EA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502</Words>
  <Application>Microsoft Office PowerPoint</Application>
  <PresentationFormat>Widescreen</PresentationFormat>
  <Paragraphs>25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UHD Fall 2023 Faculty Research Symposium</vt:lpstr>
      <vt:lpstr>Presentations 2:30 PM – 3:30 PM</vt:lpstr>
      <vt:lpstr>Presentations 3:30 PM – 4:30 PM</vt:lpstr>
    </vt:vector>
  </TitlesOfParts>
  <Company>University of Houston-Downtown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Presentations 2:30 PM – 3:30 PM</dc:title>
  <dc:creator>Quander, Judith</dc:creator>
  <cp:lastModifiedBy>Quander, Judith</cp:lastModifiedBy>
  <cp:revision>16</cp:revision>
  <dcterms:created xsi:type="dcterms:W3CDTF">2023-11-13T22:54:35Z</dcterms:created>
  <dcterms:modified xsi:type="dcterms:W3CDTF">2023-11-14T18:16:38Z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0x010100C58A8C28CEF0324FAAE0FAB775F44709</vt:lpwstr>
  </property>
</Properties>
</file>