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4" r:id="rId4"/>
  </p:sldMasterIdLst>
  <p:notesMasterIdLst>
    <p:notesMasterId r:id="rId16"/>
  </p:notesMasterIdLst>
  <p:handoutMasterIdLst>
    <p:handoutMasterId r:id="rId17"/>
  </p:handoutMasterIdLst>
  <p:sldIdLst>
    <p:sldId id="295" r:id="rId5"/>
    <p:sldId id="282" r:id="rId6"/>
    <p:sldId id="304" r:id="rId7"/>
    <p:sldId id="300" r:id="rId8"/>
    <p:sldId id="332" r:id="rId9"/>
    <p:sldId id="333" r:id="rId10"/>
    <p:sldId id="334" r:id="rId11"/>
    <p:sldId id="335" r:id="rId12"/>
    <p:sldId id="336" r:id="rId13"/>
    <p:sldId id="28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2803" autoAdjust="0"/>
  </p:normalViewPr>
  <p:slideViewPr>
    <p:cSldViewPr snapToGrid="0">
      <p:cViewPr varScale="1">
        <p:scale>
          <a:sx n="39" d="100"/>
          <a:sy n="39" d="100"/>
        </p:scale>
        <p:origin x="2124" y="-168"/>
      </p:cViewPr>
      <p:guideLst/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DB471-5574-45FC-A8E2-DED1C974E3E3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D6B640-7D8D-4DBF-97E1-A6387AA24AF1}" type="pres">
      <dgm:prSet presAssocID="{CE1DB471-5574-45FC-A8E2-DED1C974E3E3}" presName="Name0" presStyleCnt="0">
        <dgm:presLayoutVars>
          <dgm:animLvl val="lvl"/>
          <dgm:resizeHandles val="exact"/>
        </dgm:presLayoutVars>
      </dgm:prSet>
      <dgm:spPr/>
    </dgm:pt>
  </dgm:ptLst>
  <dgm:cxnLst>
    <dgm:cxn modelId="{3D25CFE6-0639-409E-A955-F0890CCBCD23}" type="presOf" srcId="{CE1DB471-5574-45FC-A8E2-DED1C974E3E3}" destId="{A5D6B640-7D8D-4DBF-97E1-A6387AA24AF1}" srcOrd="0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FAEEFE-08F4-42FF-AB77-4550180382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2BCDF6-8E77-43B2-A78E-1D948D8864D3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Can be tangible or Intangible </a:t>
          </a:r>
          <a:endParaRPr lang="en-US" dirty="0">
            <a:solidFill>
              <a:schemeClr val="tx2"/>
            </a:solidFill>
          </a:endParaRPr>
        </a:p>
      </dgm:t>
    </dgm:pt>
    <dgm:pt modelId="{C43EE991-2773-4FFF-A874-78439EACD796}" type="parTrans" cxnId="{0D415F27-1AA3-446D-B21A-0BDE291EBDF1}">
      <dgm:prSet/>
      <dgm:spPr/>
      <dgm:t>
        <a:bodyPr/>
        <a:lstStyle/>
        <a:p>
          <a:endParaRPr lang="en-US"/>
        </a:p>
      </dgm:t>
    </dgm:pt>
    <dgm:pt modelId="{61DA5AB5-9A0B-47F6-923F-A49E8238C2F7}" type="sibTrans" cxnId="{0D415F27-1AA3-446D-B21A-0BDE291EBDF1}">
      <dgm:prSet/>
      <dgm:spPr/>
      <dgm:t>
        <a:bodyPr/>
        <a:lstStyle/>
        <a:p>
          <a:endParaRPr lang="en-US"/>
        </a:p>
      </dgm:t>
    </dgm:pt>
    <dgm:pt modelId="{A2CF518F-4571-4634-BE78-32394C703518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Explicitly defined  </a:t>
          </a:r>
          <a:endParaRPr lang="en-US" dirty="0">
            <a:solidFill>
              <a:schemeClr val="tx2"/>
            </a:solidFill>
          </a:endParaRPr>
        </a:p>
      </dgm:t>
    </dgm:pt>
    <dgm:pt modelId="{9E07C9C1-0D99-4E85-A5F5-9051CA0C969B}" type="parTrans" cxnId="{4FD7D09A-1674-4491-B380-5FC92A393BA6}">
      <dgm:prSet/>
      <dgm:spPr/>
      <dgm:t>
        <a:bodyPr/>
        <a:lstStyle/>
        <a:p>
          <a:endParaRPr lang="en-US"/>
        </a:p>
      </dgm:t>
    </dgm:pt>
    <dgm:pt modelId="{15CA67E2-031F-4340-B051-8EA1294BAB3D}" type="sibTrans" cxnId="{4FD7D09A-1674-4491-B380-5FC92A393BA6}">
      <dgm:prSet/>
      <dgm:spPr/>
      <dgm:t>
        <a:bodyPr/>
        <a:lstStyle/>
        <a:p>
          <a:endParaRPr lang="en-US"/>
        </a:p>
      </dgm:t>
    </dgm:pt>
    <dgm:pt modelId="{84C57025-B597-4426-B158-6B12A82F7B04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Sponsor may require completion for full funding </a:t>
          </a:r>
          <a:endParaRPr lang="en-US" dirty="0">
            <a:solidFill>
              <a:schemeClr val="tx2"/>
            </a:solidFill>
          </a:endParaRPr>
        </a:p>
      </dgm:t>
    </dgm:pt>
    <dgm:pt modelId="{99240F0F-992C-490F-A6D5-23807E017F10}" type="parTrans" cxnId="{EB71F80F-2EB9-4EE3-9884-C35666ADB648}">
      <dgm:prSet/>
      <dgm:spPr/>
      <dgm:t>
        <a:bodyPr/>
        <a:lstStyle/>
        <a:p>
          <a:endParaRPr lang="en-US"/>
        </a:p>
      </dgm:t>
    </dgm:pt>
    <dgm:pt modelId="{27432B80-CCCF-47A5-A188-F8A603C7F5CC}" type="sibTrans" cxnId="{EB71F80F-2EB9-4EE3-9884-C35666ADB648}">
      <dgm:prSet/>
      <dgm:spPr/>
      <dgm:t>
        <a:bodyPr/>
        <a:lstStyle/>
        <a:p>
          <a:endParaRPr lang="en-US"/>
        </a:p>
      </dgm:t>
    </dgm:pt>
    <dgm:pt modelId="{17EE279C-2E0A-4039-9E4D-DAE79821E5C0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Measure of Project Success </a:t>
          </a:r>
          <a:endParaRPr lang="en-US" dirty="0">
            <a:solidFill>
              <a:schemeClr val="tx2"/>
            </a:solidFill>
          </a:endParaRPr>
        </a:p>
      </dgm:t>
    </dgm:pt>
    <dgm:pt modelId="{F87F0D48-C68E-47BE-B8F6-C0CDFBF6782A}" type="parTrans" cxnId="{79E9741C-6D86-426E-A38A-7C133B3E9496}">
      <dgm:prSet/>
      <dgm:spPr/>
      <dgm:t>
        <a:bodyPr/>
        <a:lstStyle/>
        <a:p>
          <a:endParaRPr lang="en-US"/>
        </a:p>
      </dgm:t>
    </dgm:pt>
    <dgm:pt modelId="{B3677836-CEDF-41A2-8781-00438A69F890}" type="sibTrans" cxnId="{79E9741C-6D86-426E-A38A-7C133B3E9496}">
      <dgm:prSet/>
      <dgm:spPr/>
      <dgm:t>
        <a:bodyPr/>
        <a:lstStyle/>
        <a:p>
          <a:endParaRPr lang="en-US"/>
        </a:p>
      </dgm:t>
    </dgm:pt>
    <dgm:pt modelId="{BF589170-5B73-42C2-9696-E0C7593EB245}" type="pres">
      <dgm:prSet presAssocID="{B4FAEEFE-08F4-42FF-AB77-45501803826E}" presName="outerComposite" presStyleCnt="0">
        <dgm:presLayoutVars>
          <dgm:chMax val="5"/>
          <dgm:dir/>
          <dgm:resizeHandles val="exact"/>
        </dgm:presLayoutVars>
      </dgm:prSet>
      <dgm:spPr/>
    </dgm:pt>
    <dgm:pt modelId="{C1037FC5-27C2-41C2-AC65-65D7FB323F3F}" type="pres">
      <dgm:prSet presAssocID="{B4FAEEFE-08F4-42FF-AB77-45501803826E}" presName="dummyMaxCanvas" presStyleCnt="0">
        <dgm:presLayoutVars/>
      </dgm:prSet>
      <dgm:spPr/>
    </dgm:pt>
    <dgm:pt modelId="{2587BC6E-0520-4868-AFA1-5DCD2DE79B07}" type="pres">
      <dgm:prSet presAssocID="{B4FAEEFE-08F4-42FF-AB77-45501803826E}" presName="FourNodes_1" presStyleLbl="node1" presStyleIdx="0" presStyleCnt="4">
        <dgm:presLayoutVars>
          <dgm:bulletEnabled val="1"/>
        </dgm:presLayoutVars>
      </dgm:prSet>
      <dgm:spPr/>
    </dgm:pt>
    <dgm:pt modelId="{C9FB60A8-DA35-4B4B-8F31-2A379FDB8F56}" type="pres">
      <dgm:prSet presAssocID="{B4FAEEFE-08F4-42FF-AB77-45501803826E}" presName="FourNodes_2" presStyleLbl="node1" presStyleIdx="1" presStyleCnt="4">
        <dgm:presLayoutVars>
          <dgm:bulletEnabled val="1"/>
        </dgm:presLayoutVars>
      </dgm:prSet>
      <dgm:spPr/>
    </dgm:pt>
    <dgm:pt modelId="{E1D77E98-AF93-4553-84B5-E900A6E260F1}" type="pres">
      <dgm:prSet presAssocID="{B4FAEEFE-08F4-42FF-AB77-45501803826E}" presName="FourNodes_3" presStyleLbl="node1" presStyleIdx="2" presStyleCnt="4">
        <dgm:presLayoutVars>
          <dgm:bulletEnabled val="1"/>
        </dgm:presLayoutVars>
      </dgm:prSet>
      <dgm:spPr/>
    </dgm:pt>
    <dgm:pt modelId="{C45CDDE4-6D09-41CF-A1B6-502817D0820F}" type="pres">
      <dgm:prSet presAssocID="{B4FAEEFE-08F4-42FF-AB77-45501803826E}" presName="FourNodes_4" presStyleLbl="node1" presStyleIdx="3" presStyleCnt="4">
        <dgm:presLayoutVars>
          <dgm:bulletEnabled val="1"/>
        </dgm:presLayoutVars>
      </dgm:prSet>
      <dgm:spPr/>
    </dgm:pt>
    <dgm:pt modelId="{E001695D-9C0B-46FF-BABC-CBA520046ED7}" type="pres">
      <dgm:prSet presAssocID="{B4FAEEFE-08F4-42FF-AB77-45501803826E}" presName="FourConn_1-2" presStyleLbl="fgAccFollowNode1" presStyleIdx="0" presStyleCnt="3">
        <dgm:presLayoutVars>
          <dgm:bulletEnabled val="1"/>
        </dgm:presLayoutVars>
      </dgm:prSet>
      <dgm:spPr/>
    </dgm:pt>
    <dgm:pt modelId="{212E603A-9056-4526-991B-7FC68517AFE8}" type="pres">
      <dgm:prSet presAssocID="{B4FAEEFE-08F4-42FF-AB77-45501803826E}" presName="FourConn_2-3" presStyleLbl="fgAccFollowNode1" presStyleIdx="1" presStyleCnt="3">
        <dgm:presLayoutVars>
          <dgm:bulletEnabled val="1"/>
        </dgm:presLayoutVars>
      </dgm:prSet>
      <dgm:spPr/>
    </dgm:pt>
    <dgm:pt modelId="{F6E88FD2-568F-4484-A0A9-D0BAE7D2A8B9}" type="pres">
      <dgm:prSet presAssocID="{B4FAEEFE-08F4-42FF-AB77-45501803826E}" presName="FourConn_3-4" presStyleLbl="fgAccFollowNode1" presStyleIdx="2" presStyleCnt="3">
        <dgm:presLayoutVars>
          <dgm:bulletEnabled val="1"/>
        </dgm:presLayoutVars>
      </dgm:prSet>
      <dgm:spPr/>
    </dgm:pt>
    <dgm:pt modelId="{F00A068B-0505-4B2D-AC9F-11112C9A74CF}" type="pres">
      <dgm:prSet presAssocID="{B4FAEEFE-08F4-42FF-AB77-45501803826E}" presName="FourNodes_1_text" presStyleLbl="node1" presStyleIdx="3" presStyleCnt="4">
        <dgm:presLayoutVars>
          <dgm:bulletEnabled val="1"/>
        </dgm:presLayoutVars>
      </dgm:prSet>
      <dgm:spPr/>
    </dgm:pt>
    <dgm:pt modelId="{D52C6096-F437-43CF-8ECB-8AEBF0CF9A34}" type="pres">
      <dgm:prSet presAssocID="{B4FAEEFE-08F4-42FF-AB77-45501803826E}" presName="FourNodes_2_text" presStyleLbl="node1" presStyleIdx="3" presStyleCnt="4">
        <dgm:presLayoutVars>
          <dgm:bulletEnabled val="1"/>
        </dgm:presLayoutVars>
      </dgm:prSet>
      <dgm:spPr/>
    </dgm:pt>
    <dgm:pt modelId="{6F4033E9-01AD-414C-B745-58F53A8B7909}" type="pres">
      <dgm:prSet presAssocID="{B4FAEEFE-08F4-42FF-AB77-45501803826E}" presName="FourNodes_3_text" presStyleLbl="node1" presStyleIdx="3" presStyleCnt="4">
        <dgm:presLayoutVars>
          <dgm:bulletEnabled val="1"/>
        </dgm:presLayoutVars>
      </dgm:prSet>
      <dgm:spPr/>
    </dgm:pt>
    <dgm:pt modelId="{4F3C17D2-1B91-4EFF-96BF-D3C2735159E6}" type="pres">
      <dgm:prSet presAssocID="{B4FAEEFE-08F4-42FF-AB77-45501803826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E36D70B-CF96-4CAF-B474-DFBFC710E324}" type="presOf" srcId="{84C57025-B597-4426-B158-6B12A82F7B04}" destId="{6F4033E9-01AD-414C-B745-58F53A8B7909}" srcOrd="1" destOrd="0" presId="urn:microsoft.com/office/officeart/2005/8/layout/vProcess5"/>
    <dgm:cxn modelId="{EB71F80F-2EB9-4EE3-9884-C35666ADB648}" srcId="{B4FAEEFE-08F4-42FF-AB77-45501803826E}" destId="{84C57025-B597-4426-B158-6B12A82F7B04}" srcOrd="2" destOrd="0" parTransId="{99240F0F-992C-490F-A6D5-23807E017F10}" sibTransId="{27432B80-CCCF-47A5-A188-F8A603C7F5CC}"/>
    <dgm:cxn modelId="{79E9741C-6D86-426E-A38A-7C133B3E9496}" srcId="{B4FAEEFE-08F4-42FF-AB77-45501803826E}" destId="{17EE279C-2E0A-4039-9E4D-DAE79821E5C0}" srcOrd="3" destOrd="0" parTransId="{F87F0D48-C68E-47BE-B8F6-C0CDFBF6782A}" sibTransId="{B3677836-CEDF-41A2-8781-00438A69F890}"/>
    <dgm:cxn modelId="{0D415F27-1AA3-446D-B21A-0BDE291EBDF1}" srcId="{B4FAEEFE-08F4-42FF-AB77-45501803826E}" destId="{7A2BCDF6-8E77-43B2-A78E-1D948D8864D3}" srcOrd="0" destOrd="0" parTransId="{C43EE991-2773-4FFF-A874-78439EACD796}" sibTransId="{61DA5AB5-9A0B-47F6-923F-A49E8238C2F7}"/>
    <dgm:cxn modelId="{A8D42D36-CF0F-4F5D-84A1-885142CC1492}" type="presOf" srcId="{7A2BCDF6-8E77-43B2-A78E-1D948D8864D3}" destId="{2587BC6E-0520-4868-AFA1-5DCD2DE79B07}" srcOrd="0" destOrd="0" presId="urn:microsoft.com/office/officeart/2005/8/layout/vProcess5"/>
    <dgm:cxn modelId="{267F643E-B529-45F0-900F-765F4E57B38D}" type="presOf" srcId="{84C57025-B597-4426-B158-6B12A82F7B04}" destId="{E1D77E98-AF93-4553-84B5-E900A6E260F1}" srcOrd="0" destOrd="0" presId="urn:microsoft.com/office/officeart/2005/8/layout/vProcess5"/>
    <dgm:cxn modelId="{4FD7D09A-1674-4491-B380-5FC92A393BA6}" srcId="{B4FAEEFE-08F4-42FF-AB77-45501803826E}" destId="{A2CF518F-4571-4634-BE78-32394C703518}" srcOrd="1" destOrd="0" parTransId="{9E07C9C1-0D99-4E85-A5F5-9051CA0C969B}" sibTransId="{15CA67E2-031F-4340-B051-8EA1294BAB3D}"/>
    <dgm:cxn modelId="{360584A2-7F4C-4CDD-8F93-C1089B814DC0}" type="presOf" srcId="{61DA5AB5-9A0B-47F6-923F-A49E8238C2F7}" destId="{E001695D-9C0B-46FF-BABC-CBA520046ED7}" srcOrd="0" destOrd="0" presId="urn:microsoft.com/office/officeart/2005/8/layout/vProcess5"/>
    <dgm:cxn modelId="{87BD82B6-5440-4AFF-8BF9-01D9777D7707}" type="presOf" srcId="{17EE279C-2E0A-4039-9E4D-DAE79821E5C0}" destId="{4F3C17D2-1B91-4EFF-96BF-D3C2735159E6}" srcOrd="1" destOrd="0" presId="urn:microsoft.com/office/officeart/2005/8/layout/vProcess5"/>
    <dgm:cxn modelId="{0FC1DDC4-25F0-4CDC-A981-FBA371FC1EAC}" type="presOf" srcId="{A2CF518F-4571-4634-BE78-32394C703518}" destId="{C9FB60A8-DA35-4B4B-8F31-2A379FDB8F56}" srcOrd="0" destOrd="0" presId="urn:microsoft.com/office/officeart/2005/8/layout/vProcess5"/>
    <dgm:cxn modelId="{CD96F8CB-4C9A-4C3C-AF84-68DEA99EFD3C}" type="presOf" srcId="{27432B80-CCCF-47A5-A188-F8A603C7F5CC}" destId="{F6E88FD2-568F-4484-A0A9-D0BAE7D2A8B9}" srcOrd="0" destOrd="0" presId="urn:microsoft.com/office/officeart/2005/8/layout/vProcess5"/>
    <dgm:cxn modelId="{16F169DA-EC01-46FE-A146-1938987DBD98}" type="presOf" srcId="{B4FAEEFE-08F4-42FF-AB77-45501803826E}" destId="{BF589170-5B73-42C2-9696-E0C7593EB245}" srcOrd="0" destOrd="0" presId="urn:microsoft.com/office/officeart/2005/8/layout/vProcess5"/>
    <dgm:cxn modelId="{95EC3CE6-98AF-4E88-AA46-BA590AEC1198}" type="presOf" srcId="{7A2BCDF6-8E77-43B2-A78E-1D948D8864D3}" destId="{F00A068B-0505-4B2D-AC9F-11112C9A74CF}" srcOrd="1" destOrd="0" presId="urn:microsoft.com/office/officeart/2005/8/layout/vProcess5"/>
    <dgm:cxn modelId="{0632A1E6-04E6-42B0-BC31-9AB2ECF66D63}" type="presOf" srcId="{15CA67E2-031F-4340-B051-8EA1294BAB3D}" destId="{212E603A-9056-4526-991B-7FC68517AFE8}" srcOrd="0" destOrd="0" presId="urn:microsoft.com/office/officeart/2005/8/layout/vProcess5"/>
    <dgm:cxn modelId="{C6DB0FF1-4D17-4358-8254-02C4F18D607D}" type="presOf" srcId="{A2CF518F-4571-4634-BE78-32394C703518}" destId="{D52C6096-F437-43CF-8ECB-8AEBF0CF9A34}" srcOrd="1" destOrd="0" presId="urn:microsoft.com/office/officeart/2005/8/layout/vProcess5"/>
    <dgm:cxn modelId="{C9156FFC-A664-4170-BD72-3EB9F9B424D5}" type="presOf" srcId="{17EE279C-2E0A-4039-9E4D-DAE79821E5C0}" destId="{C45CDDE4-6D09-41CF-A1B6-502817D0820F}" srcOrd="0" destOrd="0" presId="urn:microsoft.com/office/officeart/2005/8/layout/vProcess5"/>
    <dgm:cxn modelId="{A4A4440F-0475-4653-B259-0EA96AEEE04B}" type="presParOf" srcId="{BF589170-5B73-42C2-9696-E0C7593EB245}" destId="{C1037FC5-27C2-41C2-AC65-65D7FB323F3F}" srcOrd="0" destOrd="0" presId="urn:microsoft.com/office/officeart/2005/8/layout/vProcess5"/>
    <dgm:cxn modelId="{AB7566A5-73AD-40B6-BC7E-3CE1FF2BE659}" type="presParOf" srcId="{BF589170-5B73-42C2-9696-E0C7593EB245}" destId="{2587BC6E-0520-4868-AFA1-5DCD2DE79B07}" srcOrd="1" destOrd="0" presId="urn:microsoft.com/office/officeart/2005/8/layout/vProcess5"/>
    <dgm:cxn modelId="{9D5A5AD4-9B2E-4321-9CBB-6CC59AD1303D}" type="presParOf" srcId="{BF589170-5B73-42C2-9696-E0C7593EB245}" destId="{C9FB60A8-DA35-4B4B-8F31-2A379FDB8F56}" srcOrd="2" destOrd="0" presId="urn:microsoft.com/office/officeart/2005/8/layout/vProcess5"/>
    <dgm:cxn modelId="{B8D4FAB8-6D84-4CEE-BEFB-0AA2E7DB453E}" type="presParOf" srcId="{BF589170-5B73-42C2-9696-E0C7593EB245}" destId="{E1D77E98-AF93-4553-84B5-E900A6E260F1}" srcOrd="3" destOrd="0" presId="urn:microsoft.com/office/officeart/2005/8/layout/vProcess5"/>
    <dgm:cxn modelId="{66739DB6-50AF-4DE6-AB5A-1959BC2EE9C6}" type="presParOf" srcId="{BF589170-5B73-42C2-9696-E0C7593EB245}" destId="{C45CDDE4-6D09-41CF-A1B6-502817D0820F}" srcOrd="4" destOrd="0" presId="urn:microsoft.com/office/officeart/2005/8/layout/vProcess5"/>
    <dgm:cxn modelId="{3FB19559-8B02-4D06-B728-D613C9CF7DAD}" type="presParOf" srcId="{BF589170-5B73-42C2-9696-E0C7593EB245}" destId="{E001695D-9C0B-46FF-BABC-CBA520046ED7}" srcOrd="5" destOrd="0" presId="urn:microsoft.com/office/officeart/2005/8/layout/vProcess5"/>
    <dgm:cxn modelId="{B90B0AA4-FCB1-4381-959A-42E65D54192E}" type="presParOf" srcId="{BF589170-5B73-42C2-9696-E0C7593EB245}" destId="{212E603A-9056-4526-991B-7FC68517AFE8}" srcOrd="6" destOrd="0" presId="urn:microsoft.com/office/officeart/2005/8/layout/vProcess5"/>
    <dgm:cxn modelId="{8C3DC65F-ABD4-45DF-B7FD-89426EDD9A7C}" type="presParOf" srcId="{BF589170-5B73-42C2-9696-E0C7593EB245}" destId="{F6E88FD2-568F-4484-A0A9-D0BAE7D2A8B9}" srcOrd="7" destOrd="0" presId="urn:microsoft.com/office/officeart/2005/8/layout/vProcess5"/>
    <dgm:cxn modelId="{4220337C-A24E-4043-BC78-0F62C4E774B4}" type="presParOf" srcId="{BF589170-5B73-42C2-9696-E0C7593EB245}" destId="{F00A068B-0505-4B2D-AC9F-11112C9A74CF}" srcOrd="8" destOrd="0" presId="urn:microsoft.com/office/officeart/2005/8/layout/vProcess5"/>
    <dgm:cxn modelId="{0A1C4899-8700-4CCF-B7A3-A0FCC9C974D0}" type="presParOf" srcId="{BF589170-5B73-42C2-9696-E0C7593EB245}" destId="{D52C6096-F437-43CF-8ECB-8AEBF0CF9A34}" srcOrd="9" destOrd="0" presId="urn:microsoft.com/office/officeart/2005/8/layout/vProcess5"/>
    <dgm:cxn modelId="{28E70F15-273A-492D-B941-85CADEFE1B51}" type="presParOf" srcId="{BF589170-5B73-42C2-9696-E0C7593EB245}" destId="{6F4033E9-01AD-414C-B745-58F53A8B7909}" srcOrd="10" destOrd="0" presId="urn:microsoft.com/office/officeart/2005/8/layout/vProcess5"/>
    <dgm:cxn modelId="{123D0EBA-9CB7-4DD3-B1BD-EAC75659A019}" type="presParOf" srcId="{BF589170-5B73-42C2-9696-E0C7593EB245}" destId="{4F3C17D2-1B91-4EFF-96BF-D3C2735159E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7BC6E-0520-4868-AFA1-5DCD2DE79B07}">
      <dsp:nvSpPr>
        <dsp:cNvPr id="0" name=""/>
        <dsp:cNvSpPr/>
      </dsp:nvSpPr>
      <dsp:spPr>
        <a:xfrm>
          <a:off x="0" y="0"/>
          <a:ext cx="8370848" cy="777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2"/>
              </a:solidFill>
            </a:rPr>
            <a:t>Can be tangible or Intangible </a:t>
          </a:r>
          <a:endParaRPr lang="en-US" sz="2700" kern="1200" dirty="0">
            <a:solidFill>
              <a:schemeClr val="tx2"/>
            </a:solidFill>
          </a:endParaRPr>
        </a:p>
      </dsp:txBody>
      <dsp:txXfrm>
        <a:off x="22781" y="22781"/>
        <a:ext cx="7465800" cy="732253"/>
      </dsp:txXfrm>
    </dsp:sp>
    <dsp:sp modelId="{C9FB60A8-DA35-4B4B-8F31-2A379FDB8F56}">
      <dsp:nvSpPr>
        <dsp:cNvPr id="0" name=""/>
        <dsp:cNvSpPr/>
      </dsp:nvSpPr>
      <dsp:spPr>
        <a:xfrm>
          <a:off x="701058" y="919236"/>
          <a:ext cx="8370848" cy="777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2"/>
              </a:solidFill>
            </a:rPr>
            <a:t>Explicitly defined  </a:t>
          </a:r>
          <a:endParaRPr lang="en-US" sz="2700" kern="1200" dirty="0">
            <a:solidFill>
              <a:schemeClr val="tx2"/>
            </a:solidFill>
          </a:endParaRPr>
        </a:p>
      </dsp:txBody>
      <dsp:txXfrm>
        <a:off x="723839" y="942017"/>
        <a:ext cx="7118648" cy="732253"/>
      </dsp:txXfrm>
    </dsp:sp>
    <dsp:sp modelId="{E1D77E98-AF93-4553-84B5-E900A6E260F1}">
      <dsp:nvSpPr>
        <dsp:cNvPr id="0" name=""/>
        <dsp:cNvSpPr/>
      </dsp:nvSpPr>
      <dsp:spPr>
        <a:xfrm>
          <a:off x="1391653" y="1838473"/>
          <a:ext cx="8370848" cy="777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2"/>
              </a:solidFill>
            </a:rPr>
            <a:t>Sponsor may require completion for full funding </a:t>
          </a:r>
          <a:endParaRPr lang="en-US" sz="2700" kern="1200" dirty="0">
            <a:solidFill>
              <a:schemeClr val="tx2"/>
            </a:solidFill>
          </a:endParaRPr>
        </a:p>
      </dsp:txBody>
      <dsp:txXfrm>
        <a:off x="1414434" y="1861254"/>
        <a:ext cx="7129111" cy="732253"/>
      </dsp:txXfrm>
    </dsp:sp>
    <dsp:sp modelId="{C45CDDE4-6D09-41CF-A1B6-502817D0820F}">
      <dsp:nvSpPr>
        <dsp:cNvPr id="0" name=""/>
        <dsp:cNvSpPr/>
      </dsp:nvSpPr>
      <dsp:spPr>
        <a:xfrm>
          <a:off x="2092712" y="2757709"/>
          <a:ext cx="8370848" cy="777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2"/>
              </a:solidFill>
            </a:rPr>
            <a:t>Measure of Project Success </a:t>
          </a:r>
          <a:endParaRPr lang="en-US" sz="2700" kern="1200" dirty="0">
            <a:solidFill>
              <a:schemeClr val="tx2"/>
            </a:solidFill>
          </a:endParaRPr>
        </a:p>
      </dsp:txBody>
      <dsp:txXfrm>
        <a:off x="2115493" y="2780490"/>
        <a:ext cx="7118648" cy="732253"/>
      </dsp:txXfrm>
    </dsp:sp>
    <dsp:sp modelId="{E001695D-9C0B-46FF-BABC-CBA520046ED7}">
      <dsp:nvSpPr>
        <dsp:cNvPr id="0" name=""/>
        <dsp:cNvSpPr/>
      </dsp:nvSpPr>
      <dsp:spPr>
        <a:xfrm>
          <a:off x="7865268" y="595735"/>
          <a:ext cx="505580" cy="5055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979024" y="595735"/>
        <a:ext cx="278069" cy="380449"/>
      </dsp:txXfrm>
    </dsp:sp>
    <dsp:sp modelId="{212E603A-9056-4526-991B-7FC68517AFE8}">
      <dsp:nvSpPr>
        <dsp:cNvPr id="0" name=""/>
        <dsp:cNvSpPr/>
      </dsp:nvSpPr>
      <dsp:spPr>
        <a:xfrm>
          <a:off x="8566327" y="1514972"/>
          <a:ext cx="505580" cy="5055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680083" y="1514972"/>
        <a:ext cx="278069" cy="380449"/>
      </dsp:txXfrm>
    </dsp:sp>
    <dsp:sp modelId="{F6E88FD2-568F-4484-A0A9-D0BAE7D2A8B9}">
      <dsp:nvSpPr>
        <dsp:cNvPr id="0" name=""/>
        <dsp:cNvSpPr/>
      </dsp:nvSpPr>
      <dsp:spPr>
        <a:xfrm>
          <a:off x="9256922" y="2434208"/>
          <a:ext cx="505580" cy="5055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370678" y="2434208"/>
        <a:ext cx="278069" cy="380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D32882E6-C774-4676-9199-FDAF64A30273}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{8A0EAA9D-5C50-4B3C-82AB-AF3270366812}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{CDD3C226-8455-4195-9ED0-FD51284F6DBB}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1869F-F6FC-6A0D-CE07-6B540E550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6B6C1-6185-79F5-23C8-927538634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E86C-C6B4-424D-8295-67D3386172F0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5153B-EAEA-CF1E-30D7-16C2E6458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2AFB7-47EE-893B-5887-BDC37DCA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4707-CAF6-40B0-A7EA-C5F3C63CB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5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7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4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07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827EF-6CF1-9297-CE9D-2B366B1A3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B0D092-EBEA-FF9A-AED4-5362FFE044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AE75F-0D8A-0466-DF0D-EB9531EA2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5BD51-28EE-7F1E-4867-A1CEB0A12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0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3AF3A-D5E2-60CA-B324-2A1D1C62C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2646FE-5CBD-301E-C307-15F8A2AA5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B76D1D-3636-0D87-EB80-2CEF07E79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20B8D-5B99-DAF3-34A1-1C1B7F842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4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51971-71A2-27C7-ABC2-D190FD944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76134-9B75-AB3A-7E81-345F6F80B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308D82-4241-B003-C953-ED23D47E2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items, services, or results that the project team is committed to providing to the client, stakeholder, or organization upon completion of the project or a specific phase within the project.</a:t>
            </a:r>
          </a:p>
          <a:p>
            <a:r>
              <a:rPr lang="en-US" dirty="0"/>
              <a:t>Deliverables can be:</a:t>
            </a:r>
          </a:p>
          <a:p>
            <a:pPr>
              <a:buFont typeface="+mj-lt"/>
              <a:buAutoNum type="arabicPeriod"/>
            </a:pPr>
            <a:r>
              <a:rPr lang="en-US" b="0" dirty="0"/>
              <a:t>Tangible: Physical products or artifacts, such as software, hardware, construction projects, reports, or documents.</a:t>
            </a:r>
          </a:p>
          <a:p>
            <a:pPr>
              <a:buFont typeface="+mj-lt"/>
              <a:buAutoNum type="arabicPeriod"/>
            </a:pPr>
            <a:r>
              <a:rPr lang="en-US" b="0" dirty="0"/>
              <a:t>Intangible: </a:t>
            </a:r>
            <a:r>
              <a:rPr lang="en-US" dirty="0"/>
              <a:t>Results like process improvements, training, or customer satisfaction.</a:t>
            </a:r>
          </a:p>
          <a:p>
            <a:pPr>
              <a:buFont typeface="+mj-lt"/>
              <a:buAutoNum type="arabicPeriod"/>
            </a:pPr>
            <a:r>
              <a:rPr lang="en-US" dirty="0"/>
              <a:t>Deliverables can be milestones throughout the project or the final output. Each deliverable usually has its own set of requirements, deadlines, and quality standards. 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They are typically defined early in the project and often serve as a measure of project success. Some examples of project deliverables might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final report or documentation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completed software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marketing campaign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prototype or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training manual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project completion certificate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F9ACD-E625-486A-F480-91BE5A7127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81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2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36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98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9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548640" anchor="b" anchorCtr="0">
            <a:noAutofit/>
          </a:bodyPr>
          <a:lstStyle>
            <a:lvl1pPr>
              <a:defRPr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834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08201"/>
            <a:ext cx="10058399" cy="3760891"/>
          </a:xfrm>
        </p:spPr>
        <p:txBody>
          <a:bodyPr lIns="91440">
            <a:normAutofit/>
          </a:bodyPr>
          <a:lstStyle>
            <a:lvl1pPr marL="347472" indent="-347472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3000"/>
            </a:lvl1pPr>
            <a:lvl2pPr>
              <a:spcBef>
                <a:spcPts val="1200"/>
              </a:spcBef>
              <a:spcAft>
                <a:spcPts val="200"/>
              </a:spcAft>
              <a:defRPr sz="3000"/>
            </a:lvl2pPr>
            <a:lvl3pPr>
              <a:spcBef>
                <a:spcPts val="1200"/>
              </a:spcBef>
              <a:spcAft>
                <a:spcPts val="200"/>
              </a:spcAft>
              <a:defRPr sz="3000"/>
            </a:lvl3pPr>
            <a:lvl4pPr>
              <a:spcBef>
                <a:spcPts val="1200"/>
              </a:spcBef>
              <a:spcAft>
                <a:spcPts val="200"/>
              </a:spcAft>
              <a:defRPr sz="3000"/>
            </a:lvl4pPr>
            <a:lvl5pPr>
              <a:spcBef>
                <a:spcPts val="1200"/>
              </a:spcBef>
              <a:spcAft>
                <a:spcPts val="2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8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4297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274320" rIns="822960" bIns="548640" anchor="b" anchorCtr="0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4368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82849"/>
            <a:ext cx="10058399" cy="3956692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8404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>
              <a:spcBef>
                <a:spcPts val="1200"/>
              </a:spcBef>
              <a:spcAft>
                <a:spcPts val="200"/>
              </a:spcAft>
              <a:defRPr sz="2400"/>
            </a:lvl3pPr>
            <a:lvl4pPr>
              <a:spcBef>
                <a:spcPts val="1200"/>
              </a:spcBef>
              <a:spcAft>
                <a:spcPts val="200"/>
              </a:spcAft>
              <a:defRPr sz="2400"/>
            </a:lvl4pPr>
            <a:lvl5pPr>
              <a:spcBef>
                <a:spcPts val="1200"/>
              </a:spcBef>
              <a:spcAft>
                <a:spcPts val="200"/>
              </a:spcAft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5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822960" anchor="b" anchorCtr="0">
            <a:noAutofit/>
          </a:bodyPr>
          <a:lstStyle>
            <a:lvl1pPr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389" y="4735798"/>
            <a:ext cx="6692313" cy="8458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7675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85" y="640080"/>
            <a:ext cx="3690257" cy="245067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3255512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59485" y="3429000"/>
            <a:ext cx="3690257" cy="2440094"/>
          </a:xfrm>
        </p:spPr>
        <p:txBody>
          <a:bodyPr lIns="9144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6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53F7E88-2097-D325-6D72-678AA2F5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5284816" cy="961899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542C44-78F9-C385-BA13-32EF29E328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403" y="2487613"/>
            <a:ext cx="2603497" cy="55403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E3F465DB-04AD-D2AA-978D-7B88D2F31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4970" y="2487613"/>
            <a:ext cx="2603497" cy="55403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379A3659-EC2D-312F-1FA2-2C3208B35D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54537" y="2487613"/>
            <a:ext cx="2604092" cy="55403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8352836-701E-DDA9-602B-1CF2FD54A7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400" y="3286458"/>
            <a:ext cx="2603500" cy="554039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2B9A4520-E4E7-3735-9AA4-F886868CDA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74967" y="3286458"/>
            <a:ext cx="2603500" cy="554039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2ED3CCCC-5B50-BA18-C9CF-82C1113391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4534" y="3286458"/>
            <a:ext cx="2603500" cy="554039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49446AE-6E14-9EAD-CCAA-C1EC91FDA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945" b="66188"/>
          <a:stretch>
            <a:fillRect/>
          </a:stretch>
        </p:blipFill>
        <p:spPr>
          <a:xfrm>
            <a:off x="7730504" y="4539146"/>
            <a:ext cx="4461496" cy="2318855"/>
          </a:xfrm>
          <a:custGeom>
            <a:avLst/>
            <a:gdLst>
              <a:gd name="connsiteX0" fmla="*/ 0 w 4461496"/>
              <a:gd name="connsiteY0" fmla="*/ 0 h 2318855"/>
              <a:gd name="connsiteX1" fmla="*/ 4461496 w 4461496"/>
              <a:gd name="connsiteY1" fmla="*/ 0 h 2318855"/>
              <a:gd name="connsiteX2" fmla="*/ 4461496 w 4461496"/>
              <a:gd name="connsiteY2" fmla="*/ 2318855 h 2318855"/>
              <a:gd name="connsiteX3" fmla="*/ 0 w 4461496"/>
              <a:gd name="connsiteY3" fmla="*/ 2318855 h 231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1496" h="2318855">
                <a:moveTo>
                  <a:pt x="0" y="0"/>
                </a:moveTo>
                <a:lnTo>
                  <a:pt x="4461496" y="0"/>
                </a:lnTo>
                <a:lnTo>
                  <a:pt x="4461496" y="2318855"/>
                </a:lnTo>
                <a:lnTo>
                  <a:pt x="0" y="2318855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788B2DA-5890-0F11-581C-A9189E008CE1}"/>
              </a:ext>
            </a:extLst>
          </p:cNvPr>
          <p:cNvGrpSpPr/>
          <p:nvPr userDrawn="1"/>
        </p:nvGrpSpPr>
        <p:grpSpPr>
          <a:xfrm rot="5400000">
            <a:off x="10058034" y="23582"/>
            <a:ext cx="2133966" cy="2133966"/>
            <a:chOff x="9654699" y="2229295"/>
            <a:chExt cx="2133966" cy="213396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0B013B-DCAB-56B5-B1A1-0962EFCDAD0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7E9164D-468F-6ABB-E014-8357739493B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53894D46-0144-7838-A645-3C35B58430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4085303"/>
            <a:ext cx="2603500" cy="190254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5949D5F3-7F2A-1CB3-9ED4-ECFC804C9F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4967" y="4085303"/>
            <a:ext cx="2603500" cy="190254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74E81CB-4A9F-BEB8-37D9-EF50A848EC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4534" y="4085303"/>
            <a:ext cx="2603500" cy="190254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39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78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3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48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1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64DCA-A9BF-A892-3059-84E13570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30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7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80" r:id="rId15"/>
    <p:sldLayoutId id="2147483781" r:id="rId16"/>
    <p:sldLayoutId id="2147483788" r:id="rId17"/>
    <p:sldLayoutId id="214748378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uhd.edu/provost/office-research-sponsored-programs/osp-funding-info.aspx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davish@uhd.edu" TargetMode="External"/><Relationship Id="rId5" Type="http://schemas.openxmlformats.org/officeDocument/2006/relationships/hyperlink" Target="mailto:burgand@uhd.edu" TargetMode="External"/><Relationship Id="rId4" Type="http://schemas.openxmlformats.org/officeDocument/2006/relationships/hyperlink" Target="mailto:orsp@uhd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uhd.edu/provost/office-research-sponsored-programs/index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atornet.uhd.edu/aa/orsp/online/SitePages/Home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group of people sitting at a table">
            <a:extLst>
              <a:ext uri="{FF2B5EF4-FFF2-40B4-BE49-F238E27FC236}">
                <a16:creationId xmlns:a16="http://schemas.microsoft.com/office/drawing/2014/main" id="{6BEAD192-141F-FDDE-021B-8674B81EE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834208-78D3-55FF-0568-AC7434753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Office of Research and Sponsored Programs</a:t>
            </a:r>
          </a:p>
        </p:txBody>
      </p:sp>
    </p:spTree>
    <p:extLst>
      <p:ext uri="{BB962C8B-B14F-4D97-AF65-F5344CB8AC3E}">
        <p14:creationId xmlns:p14="http://schemas.microsoft.com/office/powerpoint/2010/main" val="207687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Business team brainstorming">
            <a:extLst>
              <a:ext uri="{FF2B5EF4-FFF2-40B4-BE49-F238E27FC236}">
                <a16:creationId xmlns:a16="http://schemas.microsoft.com/office/drawing/2014/main" id="{424B3BE0-07C0-D05C-0B61-4BE33E9E08F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6">
              <a:alpha val="36000"/>
            </a:schemeClr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A9D5E3-3A22-4873-81C8-59749E216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207F5D-5F40-264B-0403-3682CB3DC65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66720" y="2003966"/>
            <a:ext cx="11526837" cy="5184775"/>
          </a:xfrm>
        </p:spPr>
        <p:txBody>
          <a:bodyPr tIns="274320" rIns="822960" bIns="914400" anchor="b" anchorCtr="0">
            <a:normAutofit fontScale="90000"/>
          </a:bodyPr>
          <a:lstStyle/>
          <a:p>
            <a:r>
              <a:rPr lang="en-US" b="1" dirty="0"/>
              <a:t>Proposal Development Strategies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</a:t>
            </a:r>
            <a:r>
              <a:rPr lang="en-US" sz="4000" b="1" dirty="0"/>
              <a:t>Start Early and Plan Ahead </a:t>
            </a:r>
            <a:br>
              <a:rPr lang="en-US" sz="4000" b="1" dirty="0"/>
            </a:br>
            <a:r>
              <a:rPr lang="en-US" sz="4000" b="1" dirty="0"/>
              <a:t>* Read and Follow Guidelines Carefully</a:t>
            </a:r>
            <a:br>
              <a:rPr lang="en-US" sz="4000" b="1" dirty="0"/>
            </a:br>
            <a:r>
              <a:rPr lang="en-US" sz="4000" b="1" dirty="0"/>
              <a:t>* Seek Guidance</a:t>
            </a:r>
            <a:br>
              <a:rPr lang="en-US" sz="4000" b="1" dirty="0"/>
            </a:br>
            <a:r>
              <a:rPr lang="en-US" sz="4000" b="1" dirty="0"/>
              <a:t>* Develop a Strong Research Question and Rationale </a:t>
            </a:r>
            <a:br>
              <a:rPr lang="en-US" sz="4000" b="1" dirty="0"/>
            </a:br>
            <a:r>
              <a:rPr lang="en-US" sz="4000" b="1" dirty="0"/>
              <a:t>* Use Preliminary Data or Pilot Studies </a:t>
            </a:r>
            <a:br>
              <a:rPr lang="en-US" sz="4000" b="1" dirty="0"/>
            </a:br>
            <a:r>
              <a:rPr lang="en-US" sz="4000" b="1" dirty="0"/>
              <a:t>* Focus on Impact </a:t>
            </a:r>
            <a:br>
              <a:rPr lang="en-US" sz="4000" b="1" dirty="0"/>
            </a:br>
            <a:r>
              <a:rPr lang="en-US" sz="4000" b="1" dirty="0"/>
              <a:t>* Craft a Solid Research Design and Methodology</a:t>
            </a:r>
            <a:br>
              <a:rPr lang="en-US" sz="4000" b="1" dirty="0"/>
            </a:br>
            <a:r>
              <a:rPr lang="en-US" sz="4000" b="1" dirty="0"/>
              <a:t>* Develop a Realistic Budget </a:t>
            </a:r>
            <a:br>
              <a:rPr lang="en-US" sz="4000" b="1" dirty="0"/>
            </a:br>
            <a:r>
              <a:rPr lang="en-US" sz="4000" b="1" dirty="0"/>
              <a:t>* Seek Feedback and Use Available Resources</a:t>
            </a:r>
            <a:br>
              <a:rPr lang="en-US" sz="4000" b="1" dirty="0"/>
            </a:br>
            <a:r>
              <a:rPr lang="en-US" sz="4000" b="1" dirty="0"/>
              <a:t>* Be Organized, Patient and Persistent  </a:t>
            </a:r>
          </a:p>
        </p:txBody>
      </p:sp>
      <p:pic>
        <p:nvPicPr>
          <p:cNvPr id="2" name="Picture Placeholder 8" descr="A person standing in front of a group of people">
            <a:extLst>
              <a:ext uri="{FF2B5EF4-FFF2-40B4-BE49-F238E27FC236}">
                <a16:creationId xmlns:a16="http://schemas.microsoft.com/office/drawing/2014/main" id="{C43AEC6F-BD6D-033B-1EE4-D7C61805A8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" y="-10"/>
            <a:ext cx="1218895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47E99D-DA40-61BE-A748-4279B439A691}"/>
              </a:ext>
            </a:extLst>
          </p:cNvPr>
          <p:cNvSpPr txBox="1"/>
          <p:nvPr/>
        </p:nvSpPr>
        <p:spPr>
          <a:xfrm>
            <a:off x="3696639" y="352971"/>
            <a:ext cx="5599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CONSIDERATIONS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3E0B5-2257-F864-D64D-2E0CF768CAA8}"/>
              </a:ext>
            </a:extLst>
          </p:cNvPr>
          <p:cNvSpPr txBox="1"/>
          <p:nvPr/>
        </p:nvSpPr>
        <p:spPr>
          <a:xfrm>
            <a:off x="1767191" y="1599476"/>
            <a:ext cx="94580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Use All of Your Resources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Identify the Right Funding 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Familiarize Yourself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Collaborate and Build Relationships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Develop a Strong Research Plan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Incorporate Mentorship/Student Opportunities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Keep Track of your Progress and Compliance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Stay Informed about New Opportunities 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8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C2A-D6A8-4036-9B23-884C3448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People in the background shaking hands">
            <a:extLst>
              <a:ext uri="{FF2B5EF4-FFF2-40B4-BE49-F238E27FC236}">
                <a16:creationId xmlns:a16="http://schemas.microsoft.com/office/drawing/2014/main" id="{7152A34F-5793-48E6-BC6E-4B7215AA9A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5294-59B0-43EB-94D1-0BF9E175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3278777"/>
            <a:ext cx="4207329" cy="3056709"/>
          </a:xfrm>
        </p:spPr>
        <p:txBody>
          <a:bodyPr vert="horz" lIns="91440" tIns="45720" rIns="0" bIns="45720" rtlCol="0" anchor="t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ORSP  Location: S625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hlinkClick r:id="rId4"/>
              </a:rPr>
              <a:t>orsp@uhd.edu</a:t>
            </a:r>
            <a:r>
              <a:rPr lang="en-US" sz="2400" b="1" dirty="0"/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Denise Burgan </a:t>
            </a:r>
            <a:r>
              <a:rPr lang="en-US" sz="2400" b="1" dirty="0">
                <a:hlinkClick r:id="rId5"/>
              </a:rPr>
              <a:t>burgand@uhd.edu</a:t>
            </a:r>
            <a:r>
              <a:rPr lang="en-US" sz="2400" b="1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Pre-Award Services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Heather Davis  </a:t>
            </a:r>
            <a:r>
              <a:rPr lang="en-US" sz="2400" b="1" dirty="0">
                <a:hlinkClick r:id="rId6"/>
              </a:rPr>
              <a:t>davish@uhd.edu</a:t>
            </a:r>
            <a:r>
              <a:rPr lang="en-US" sz="2400" b="1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Post-Award Services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4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tanding in front of a group of people">
            <a:extLst>
              <a:ext uri="{FF2B5EF4-FFF2-40B4-BE49-F238E27FC236}">
                <a16:creationId xmlns:a16="http://schemas.microsoft.com/office/drawing/2014/main" id="{09326C02-AA2C-C412-E1A4-A2EAFAA84A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5278DA-6C8A-199D-CC43-831ACF8AF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653" y="1362539"/>
            <a:ext cx="9740347" cy="6392048"/>
          </a:xfrm>
          <a:noFill/>
        </p:spPr>
        <p:txBody>
          <a:bodyPr bIns="548640" anchor="b" anchorCtr="0"/>
          <a:lstStyle/>
          <a:p>
            <a:r>
              <a:rPr lang="en-US" b="1" dirty="0"/>
              <a:t>WHAT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ORSP</a:t>
            </a:r>
            <a:r>
              <a:rPr lang="en-US" b="1" dirty="0"/>
              <a:t>? </a:t>
            </a:r>
            <a:br>
              <a:rPr lang="en-US" b="1" dirty="0"/>
            </a:br>
            <a:br>
              <a:rPr lang="en-US" dirty="0"/>
            </a:br>
            <a:r>
              <a:rPr lang="en-US" sz="4000" b="1" dirty="0"/>
              <a:t>Pre- Award Services</a:t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* </a:t>
            </a:r>
            <a:r>
              <a:rPr lang="en-US" sz="3600" b="1" dirty="0">
                <a:solidFill>
                  <a:schemeClr val="tx1"/>
                </a:solidFill>
              </a:rPr>
              <a:t>Assist with identifying funding opportunities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*  Budget development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*  Proposal Review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*  Proposal Submission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dirty="0"/>
              <a:t> </a:t>
            </a:r>
            <a:br>
              <a:rPr lang="en-US" dirty="0"/>
            </a:br>
            <a:r>
              <a:rPr lang="en-US" sz="4000" b="1" dirty="0"/>
              <a:t>Post–Award Services</a:t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* </a:t>
            </a:r>
            <a:r>
              <a:rPr lang="en-US" sz="3600" b="1" dirty="0">
                <a:solidFill>
                  <a:schemeClr val="tx1"/>
                </a:solidFill>
              </a:rPr>
              <a:t>Accept and establish awards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*  Assist with project reporting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*  Assist with budget management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*  Processing financial documents/requests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0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vintage weighing scales">
            <a:extLst>
              <a:ext uri="{FF2B5EF4-FFF2-40B4-BE49-F238E27FC236}">
                <a16:creationId xmlns:a16="http://schemas.microsoft.com/office/drawing/2014/main" id="{160148F1-A87E-B2AA-52BD-629B49C84B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337" y="1526838"/>
            <a:ext cx="6497563" cy="4820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5FF93D-2617-4EB7-DF57-BF97943B9700}"/>
              </a:ext>
            </a:extLst>
          </p:cNvPr>
          <p:cNvSpPr txBox="1"/>
          <p:nvPr/>
        </p:nvSpPr>
        <p:spPr>
          <a:xfrm>
            <a:off x="1756611" y="324852"/>
            <a:ext cx="8903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SPONSORED PROGRAMS vs FOUNDATION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GIFT OR GRANT?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C1BC2-7700-D4C6-7BBE-2E8B896A67CA}"/>
              </a:ext>
            </a:extLst>
          </p:cNvPr>
          <p:cNvSpPr txBox="1"/>
          <p:nvPr/>
        </p:nvSpPr>
        <p:spPr>
          <a:xfrm>
            <a:off x="430621" y="1751898"/>
            <a:ext cx="395838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GIFTS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1" dirty="0"/>
              <a:t>Voluntarily given without expectation of return or compensation on behalf of a donor.   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9C527-9C63-A2D1-C667-D96F6A8BD1D5}"/>
              </a:ext>
            </a:extLst>
          </p:cNvPr>
          <p:cNvSpPr txBox="1"/>
          <p:nvPr/>
        </p:nvSpPr>
        <p:spPr>
          <a:xfrm>
            <a:off x="8053650" y="1628789"/>
            <a:ext cx="38019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GRANT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1" dirty="0"/>
              <a:t>Contains a specific scope of work with a dedicated budget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Includes requirements such as deliverables and reports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03877-9288-8BB9-C3DA-B07F04DB4453}"/>
              </a:ext>
            </a:extLst>
          </p:cNvPr>
          <p:cNvSpPr txBox="1"/>
          <p:nvPr/>
        </p:nvSpPr>
        <p:spPr>
          <a:xfrm>
            <a:off x="1644316" y="4535905"/>
            <a:ext cx="8903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</a:rPr>
              <a:t>Is there an agreement with deliverables?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</a:rPr>
              <a:t>Does the sponsor have specific and expected returns? </a:t>
            </a:r>
          </a:p>
        </p:txBody>
      </p:sp>
    </p:spTree>
    <p:extLst>
      <p:ext uri="{BB962C8B-B14F-4D97-AF65-F5344CB8AC3E}">
        <p14:creationId xmlns:p14="http://schemas.microsoft.com/office/powerpoint/2010/main" val="417994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63930-A2A6-8E1E-3D1D-D9DA40AF1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ees game">
            <a:extLst>
              <a:ext uri="{FF2B5EF4-FFF2-40B4-BE49-F238E27FC236}">
                <a16:creationId xmlns:a16="http://schemas.microsoft.com/office/drawing/2014/main" id="{3544DF72-8DD6-829C-FF3A-8E70BE64D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6" y="0"/>
            <a:ext cx="12192000" cy="6901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FF2A74-D864-FF6C-3549-036C95C446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28068" y="225800"/>
            <a:ext cx="12442785" cy="95523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What is a Sponsored Project?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8543-0832-65A2-9C8D-5B341B505C7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960563"/>
            <a:ext cx="4875213" cy="3748087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/>
          </a:p>
          <a:p>
            <a:pPr algn="ctr"/>
            <a:endParaRPr lang="en-US" sz="2800" b="1" dirty="0"/>
          </a:p>
        </p:txBody>
      </p:sp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7711803B-9739-8427-DF9D-2856D3B72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630040"/>
              </p:ext>
            </p:extLst>
          </p:nvPr>
        </p:nvGraphicFramePr>
        <p:xfrm>
          <a:off x="589547" y="2079657"/>
          <a:ext cx="10672011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FEC228A-DA0C-90F4-CF91-3CD366D294BF}"/>
              </a:ext>
            </a:extLst>
          </p:cNvPr>
          <p:cNvSpPr txBox="1">
            <a:spLocks/>
          </p:cNvSpPr>
          <p:nvPr/>
        </p:nvSpPr>
        <p:spPr>
          <a:xfrm>
            <a:off x="708526" y="1149350"/>
            <a:ext cx="11018253" cy="4876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b="1" dirty="0">
                <a:cs typeface="Times New Roman" panose="02020603050405020304" pitchFamily="18" charset="0"/>
              </a:rPr>
              <a:t>Binds UHD to a specific scope or statement of work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b="1" dirty="0">
                <a:cs typeface="Times New Roman" panose="02020603050405020304" pitchFamily="18" charset="0"/>
              </a:rPr>
              <a:t>Specified performance period or completion date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b="1" dirty="0">
                <a:cs typeface="Times New Roman" panose="02020603050405020304" pitchFamily="18" charset="0"/>
              </a:rPr>
              <a:t>Deliverables are required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b="1" dirty="0">
                <a:cs typeface="Times New Roman" panose="02020603050405020304" pitchFamily="18" charset="0"/>
              </a:rPr>
              <a:t>Billings and/or financial reports are required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b="1" dirty="0">
                <a:cs typeface="Times New Roman" panose="02020603050405020304" pitchFamily="18" charset="0"/>
              </a:rPr>
              <a:t>Unexpended funds are returned to the sponsor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b="1" dirty="0">
                <a:cs typeface="Times New Roman" panose="02020603050405020304" pitchFamily="18" charset="0"/>
              </a:rPr>
              <a:t>Mechanisms include: grants, cooperative agreements,     	contracts; and/or other legally binding means of 	transfer</a:t>
            </a:r>
          </a:p>
          <a:p>
            <a:pPr lvl="1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2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A7A91-6419-4A41-A6CA-BF80CBCBC7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8724" y="731220"/>
            <a:ext cx="3787457" cy="49383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Program Mechanisms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 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46BB8E2-5878-2418-11B1-E506ED1AED69}"/>
              </a:ext>
            </a:extLst>
          </p:cNvPr>
          <p:cNvSpPr txBox="1"/>
          <p:nvPr/>
        </p:nvSpPr>
        <p:spPr>
          <a:xfrm>
            <a:off x="5368535" y="1542011"/>
            <a:ext cx="5968181" cy="4938851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/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to transfer funds, property, services, or anything of value to the recipient to accomplish a specific purpose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conceived by the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investigator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Investigator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defines details and retains scientific freedom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Awarded after technical review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Publications are encouraged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Requires best efforts in research</a:t>
            </a: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spcAft>
                <a:spcPts val="600"/>
              </a:spcAft>
              <a:buFont typeface="Calibri" panose="020F0502020204030204" pitchFamily="34" charset="0"/>
              <a:buChar char="ü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587A12-76A2-01F0-C27C-5B81A580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0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A8AE30-8803-3562-7BB3-79B677AF5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3C5C95F-5B18-F002-AE3D-D9A5E95C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4510E52-3AB7-85E6-5DB9-8A6212C1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A685C6B-D5C0-2911-7941-78693469C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B3BFBB7-EEB0-1D33-F44D-4B4A96C8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444C4-7528-4C2F-9E19-E86E42928B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8724" y="731220"/>
            <a:ext cx="3787457" cy="49383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Program Mechanisms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 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77C8A6B-A57D-6E7D-C6A4-87BA94F7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727214-5AE3-372B-FF2D-21F33D538025}"/>
              </a:ext>
            </a:extLst>
          </p:cNvPr>
          <p:cNvSpPr txBox="1"/>
          <p:nvPr/>
        </p:nvSpPr>
        <p:spPr>
          <a:xfrm>
            <a:off x="5368535" y="1542011"/>
            <a:ext cx="5968181" cy="493885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en-US" sz="2800" dirty="0"/>
              <a:t>Much like a grant…used to transfer money to the recipient to accomplish a specific purpose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en-US" sz="2800" dirty="0"/>
              <a:t>Also considered to be financial assistance, but...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en-US" sz="2800" dirty="0"/>
              <a:t>Substantial involvement in the project by </a:t>
            </a:r>
            <a:r>
              <a:rPr lang="en-US" altLang="en-US" sz="2800" b="1" dirty="0"/>
              <a:t>both</a:t>
            </a:r>
            <a:r>
              <a:rPr lang="en-US" altLang="en-US" sz="2800" dirty="0"/>
              <a:t> sponsor and recipient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en-US" sz="2800" dirty="0"/>
              <a:t>Terms of activities are set by the </a:t>
            </a:r>
            <a:r>
              <a:rPr lang="en-US" altLang="en-US" sz="2800" b="1" dirty="0"/>
              <a:t>sponsor</a:t>
            </a:r>
          </a:p>
          <a:p>
            <a:pPr marL="914400" lvl="1" indent="-457200">
              <a:spcAft>
                <a:spcPts val="600"/>
              </a:spcAft>
              <a:buFont typeface="Calibri" panose="020F0502020204030204" pitchFamily="34" charset="0"/>
              <a:buChar char="ü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1BD62-5B5E-5512-7AE9-8F99019C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5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ECC81E-1F51-99C9-FB25-48844E7A0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0AA226B-3141-47FD-CFF5-357DE4F15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BEE47B-07A2-64E8-09B8-F3310BE31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AEC31EF-F85C-344D-D74F-28C3A1C3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F86B3B2-57C2-1F81-3DE1-8F3570C84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30E84-0DBF-2F8F-BBF7-62446DA513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8724" y="731220"/>
            <a:ext cx="3787457" cy="49383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Program Mechanisms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AF8BE6F-F325-985C-93D1-F6865F22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9EC702-654A-013D-E77C-CEDBEFB21668}"/>
              </a:ext>
            </a:extLst>
          </p:cNvPr>
          <p:cNvSpPr txBox="1"/>
          <p:nvPr/>
        </p:nvSpPr>
        <p:spPr>
          <a:xfrm>
            <a:off x="5368535" y="1542011"/>
            <a:ext cx="5968181" cy="493885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j-lt"/>
              </a:rPr>
              <a:t>Project conceived by </a:t>
            </a:r>
            <a:r>
              <a:rPr lang="en-US" altLang="en-US" sz="2800" b="1" dirty="0">
                <a:latin typeface="+mj-lt"/>
              </a:rPr>
              <a:t>sponsor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j-lt"/>
              </a:rPr>
              <a:t>Used to acquire products or services for the direct benefit or use of the </a:t>
            </a:r>
            <a:r>
              <a:rPr lang="en-US" altLang="en-US" sz="2800" b="1" dirty="0">
                <a:latin typeface="+mj-lt"/>
              </a:rPr>
              <a:t>sponsor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j-lt"/>
              </a:rPr>
              <a:t>Generally requires strict adherence to budget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j-lt"/>
              </a:rPr>
              <a:t>Sponsor exercises direction or control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b="0" i="0" dirty="0">
                <a:effectLst/>
                <a:latin typeface="+mj-lt"/>
              </a:rPr>
              <a:t>Requires delivery of promised goods or services determined by contract type</a:t>
            </a:r>
            <a:endParaRPr lang="en-US" altLang="en-US" sz="2800" dirty="0">
              <a:latin typeface="+mj-lt"/>
            </a:endParaRPr>
          </a:p>
          <a:p>
            <a:pPr marL="914400" lvl="1" indent="-457200">
              <a:spcAft>
                <a:spcPts val="600"/>
              </a:spcAft>
              <a:buFont typeface="Calibri" panose="020F0502020204030204" pitchFamily="34" charset="0"/>
              <a:buChar char="ü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98EDD02-FAB1-0BB8-82F6-1DBE2B22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8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AB753-E647-1BAA-B059-06F87E4FC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ees game">
            <a:extLst>
              <a:ext uri="{FF2B5EF4-FFF2-40B4-BE49-F238E27FC236}">
                <a16:creationId xmlns:a16="http://schemas.microsoft.com/office/drawing/2014/main" id="{C85998EA-6E92-8B11-1926-C1D449F762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2249"/>
            <a:ext cx="12192000" cy="6901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DB0C7-28C8-51FA-DE84-AF254B4A6B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253" y="683790"/>
            <a:ext cx="12442785" cy="95523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Sponsored Programs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Deliverables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BF114-D580-0A98-7810-1728F44DD99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960563"/>
            <a:ext cx="4875213" cy="3748087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/>
          </a:p>
          <a:p>
            <a:pPr algn="ctr"/>
            <a:endParaRPr lang="en-US" sz="2800" b="1" dirty="0"/>
          </a:p>
        </p:txBody>
      </p:sp>
      <p:graphicFrame>
        <p:nvGraphicFramePr>
          <p:cNvPr id="8" name="TextBox 4">
            <a:extLst>
              <a:ext uri="{FF2B5EF4-FFF2-40B4-BE49-F238E27FC236}">
                <a16:creationId xmlns:a16="http://schemas.microsoft.com/office/drawing/2014/main" id="{D91D1D25-437F-74C8-9A4F-D5EB1A2AF5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110740"/>
              </p:ext>
            </p:extLst>
          </p:nvPr>
        </p:nvGraphicFramePr>
        <p:xfrm>
          <a:off x="864219" y="2173125"/>
          <a:ext cx="10463561" cy="353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673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n placed on top of a signature line">
            <a:extLst>
              <a:ext uri="{FF2B5EF4-FFF2-40B4-BE49-F238E27FC236}">
                <a16:creationId xmlns:a16="http://schemas.microsoft.com/office/drawing/2014/main" id="{7F804C0F-40D9-B4DC-2A00-2998B67DEB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211395" cy="6400784"/>
          </a:xfrm>
          <a:prstGeom prst="rect">
            <a:avLst/>
          </a:prstGeom>
        </p:spPr>
      </p:pic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1A128-5BC3-C8D6-1701-2366A55D8C55}"/>
              </a:ext>
            </a:extLst>
          </p:cNvPr>
          <p:cNvSpPr txBox="1">
            <a:spLocks/>
          </p:cNvSpPr>
          <p:nvPr/>
        </p:nvSpPr>
        <p:spPr>
          <a:xfrm>
            <a:off x="5242903" y="888582"/>
            <a:ext cx="6949077" cy="53652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Calibri" panose="020F0502020204030204" pitchFamily="34" charset="0"/>
              <a:buNone/>
            </a:pPr>
            <a:r>
              <a:rPr lang="en-US" sz="4000" b="1" dirty="0">
                <a:solidFill>
                  <a:schemeClr val="accent2"/>
                </a:solidFill>
              </a:rPr>
              <a:t>What’s the Process? </a:t>
            </a:r>
          </a:p>
          <a:p>
            <a:pPr marL="0" indent="0">
              <a:lnSpc>
                <a:spcPct val="90000"/>
              </a:lnSpc>
              <a:buFont typeface="Calibri" panose="020F0502020204030204" pitchFamily="34" charset="0"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Identify a funding opportunity and determine eligibility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Submit a </a:t>
            </a:r>
            <a:r>
              <a:rPr lang="en-US" sz="2400" b="1" dirty="0">
                <a:hlinkClick r:id="rId4"/>
              </a:rPr>
              <a:t>Notice of Intent </a:t>
            </a:r>
            <a:r>
              <a:rPr lang="en-US" sz="2400" b="1" dirty="0"/>
              <a:t>to ORSP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Begin working with ORSP and developing your proposal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Finalize project budget with ORSP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Submit the final draft to ORSP for review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Submit a </a:t>
            </a:r>
            <a:r>
              <a:rPr lang="en-US" sz="2400" b="1" dirty="0">
                <a:hlinkClick r:id="rId4"/>
              </a:rPr>
              <a:t>Proposal Transmittal Form </a:t>
            </a:r>
            <a:endParaRPr lang="en-US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Final Proposal submission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577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FDF0338-C524-4CF6-9268-3569B6574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887178-918B-41B5-90B5-AF84E76A42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E6FD3E-3033-4D44-9759-980DCC3E7F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Retrospect design</Template>
  <TotalTime>386</TotalTime>
  <Words>713</Words>
  <Application>Microsoft Office PowerPoint</Application>
  <PresentationFormat>Widescreen</PresentationFormat>
  <Paragraphs>102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Arial Black</vt:lpstr>
      <vt:lpstr>Calibri</vt:lpstr>
      <vt:lpstr>Calibri Light</vt:lpstr>
      <vt:lpstr>Times New Roman</vt:lpstr>
      <vt:lpstr>Wingdings</vt:lpstr>
      <vt:lpstr>RetrospectVTI</vt:lpstr>
      <vt:lpstr>Office of Research and Sponsored Programs</vt:lpstr>
      <vt:lpstr>WHAT IS ORSP?   Pre- Award Services * Assist with identifying funding opportunities  *  Budget development *  Proposal Review  *  Proposal Submission   Post–Award Services * Accept and establish awards *  Assist with project reporting *  Assist with budget management *  Processing financial documents/requests  </vt:lpstr>
      <vt:lpstr>PowerPoint Presentation</vt:lpstr>
      <vt:lpstr>What is a Sponsored Project? </vt:lpstr>
      <vt:lpstr>Sponsored Program Mechanisms  GRANTS  </vt:lpstr>
      <vt:lpstr>Sponsored Program Mechanisms  COOPERATIVE AGREEMENT  </vt:lpstr>
      <vt:lpstr>Sponsored Program Mechanisms  CONTRACT </vt:lpstr>
      <vt:lpstr>Sponsored Programs  Deliverables </vt:lpstr>
      <vt:lpstr>PowerPoint Presentation</vt:lpstr>
      <vt:lpstr>Proposal Development Strategies   *Start Early and Plan Ahead  * Read and Follow Guidelines Carefully * Seek Guidance * Develop a Strong Research Question and Rationale  * Use Preliminary Data or Pilot Studies  * Focus on Impact  * Craft a Solid Research Design and Methodology * Develop a Realistic Budget  * Seek Feedback and Use Available Resources * Be Organized, Patient and Persistent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Burgan, Denise</dc:creator>
  <cp:lastModifiedBy>Nagi, Ravi</cp:lastModifiedBy>
  <cp:revision>23</cp:revision>
  <dcterms:created xsi:type="dcterms:W3CDTF">2025-02-25T18:53:57Z</dcterms:created>
  <dcterms:modified xsi:type="dcterms:W3CDTF">2025-03-04T16:51:37Z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